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293" r:id="rId2"/>
    <p:sldId id="256" r:id="rId3"/>
    <p:sldId id="299" r:id="rId4"/>
    <p:sldId id="268" r:id="rId5"/>
    <p:sldId id="308" r:id="rId6"/>
    <p:sldId id="307" r:id="rId7"/>
    <p:sldId id="304" r:id="rId8"/>
    <p:sldId id="312" r:id="rId9"/>
    <p:sldId id="301" r:id="rId10"/>
    <p:sldId id="313" r:id="rId11"/>
    <p:sldId id="311" r:id="rId12"/>
    <p:sldId id="310" r:id="rId13"/>
    <p:sldId id="303" r:id="rId14"/>
    <p:sldId id="309" r:id="rId15"/>
    <p:sldId id="269" r:id="rId16"/>
    <p:sldId id="270" r:id="rId17"/>
    <p:sldId id="271" r:id="rId18"/>
    <p:sldId id="273" r:id="rId19"/>
    <p:sldId id="295" r:id="rId20"/>
    <p:sldId id="296" r:id="rId21"/>
    <p:sldId id="294" r:id="rId22"/>
    <p:sldId id="277" r:id="rId23"/>
    <p:sldId id="278" r:id="rId24"/>
    <p:sldId id="279" r:id="rId25"/>
    <p:sldId id="298" r:id="rId26"/>
    <p:sldId id="306" r:id="rId27"/>
    <p:sldId id="259" r:id="rId28"/>
    <p:sldId id="275" r:id="rId29"/>
    <p:sldId id="260" r:id="rId30"/>
    <p:sldId id="280" r:id="rId31"/>
    <p:sldId id="284" r:id="rId32"/>
    <p:sldId id="283" r:id="rId33"/>
    <p:sldId id="285" r:id="rId34"/>
    <p:sldId id="286" r:id="rId35"/>
    <p:sldId id="261" r:id="rId36"/>
    <p:sldId id="262" r:id="rId37"/>
    <p:sldId id="281" r:id="rId38"/>
    <p:sldId id="287" r:id="rId39"/>
    <p:sldId id="282" r:id="rId40"/>
    <p:sldId id="288" r:id="rId41"/>
    <p:sldId id="289" r:id="rId42"/>
    <p:sldId id="290" r:id="rId43"/>
    <p:sldId id="263" r:id="rId44"/>
    <p:sldId id="266" r:id="rId45"/>
    <p:sldId id="264" r:id="rId46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564"/>
    <p:restoredTop sz="96405"/>
  </p:normalViewPr>
  <p:slideViewPr>
    <p:cSldViewPr snapToGrid="0" snapToObjects="1">
      <p:cViewPr>
        <p:scale>
          <a:sx n="97" d="100"/>
          <a:sy n="97" d="100"/>
        </p:scale>
        <p:origin x="776" y="4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4BB7601-562E-EC46-8ECB-BC9DD68578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5EFB9C08-AAA5-D646-ADD1-FF6CDFD178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36F71D2-47E5-BC4D-92AE-53383A35AE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C7224-39F7-EE45-BFAF-1B2FD7457349}" type="datetimeFigureOut">
              <a:rPr lang="it-IT" smtClean="0"/>
              <a:t>23/10/25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3B862F3-96FF-0640-BD9C-7F62EDF2F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44A7E19-6B47-C748-A862-8AB56DBF7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0D30B-7EE9-5C48-B7CB-17096BB95C6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74405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44470DD-97D3-2549-97B6-62DFB2480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1F127BD-C579-9349-89A0-B6BDA2B021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480ACCA-0893-A746-B33E-70702929F6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C7224-39F7-EE45-BFAF-1B2FD7457349}" type="datetimeFigureOut">
              <a:rPr lang="it-IT" smtClean="0"/>
              <a:t>23/10/25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80D2AED-2E5E-1046-9AF5-E83332CAD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466CFA6-3FFA-114B-9019-704E3F6A7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0D30B-7EE9-5C48-B7CB-17096BB95C6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22690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0A18E8B-9787-894B-B0C1-C03B77D1B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C524F14-6E5D-C147-8664-74B84C547E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5D571B4-221C-0A4F-8791-21B882A86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C7224-39F7-EE45-BFAF-1B2FD7457349}" type="datetimeFigureOut">
              <a:rPr lang="it-IT" smtClean="0"/>
              <a:t>23/10/25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6118499-331D-D24B-B31D-4AD75500E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56A558E-AB63-A64E-AA70-5781021F9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0D30B-7EE9-5C48-B7CB-17096BB95C6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11047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45FBDCB-4B1D-4D46-A661-674B4DBDF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6E773D5-66CB-D44F-A948-10CCE3D782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546563CA-14BE-4646-B717-DCF8B36DEE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A8B6345-1421-DC49-8934-3E0448CC5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C7224-39F7-EE45-BFAF-1B2FD7457349}" type="datetimeFigureOut">
              <a:rPr lang="it-IT" smtClean="0"/>
              <a:t>23/10/25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C6A8B75-66A8-F645-B7E4-51D5009E9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1D8CDCD-72F6-C744-811F-1AC7AC923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0D30B-7EE9-5C48-B7CB-17096BB95C6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44452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6B3CF34-D282-4043-9DD3-F3C6AF4FB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CA05ED2-EE6C-3346-B423-CD5548936F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54FD8A63-770E-194B-BA88-8D1F61F421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56BDC390-25EE-C840-BAD5-CDA51D543B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5A5C4336-8A33-464D-B166-06C6F23DF0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691556C3-81B7-1443-BD7E-0589BD8EB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C7224-39F7-EE45-BFAF-1B2FD7457349}" type="datetimeFigureOut">
              <a:rPr lang="it-IT" smtClean="0"/>
              <a:t>23/10/25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2B19D570-01DF-4E4C-9753-C2531BF34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129F5D91-B6F8-DD48-BA6D-9F5F2994D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0D30B-7EE9-5C48-B7CB-17096BB95C6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63381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0C3F985-563F-4E4D-945A-BFAE7E80B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6EDFBEF2-E8F6-8E4F-866C-05ED7EB2E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C7224-39F7-EE45-BFAF-1B2FD7457349}" type="datetimeFigureOut">
              <a:rPr lang="it-IT" smtClean="0"/>
              <a:t>23/10/25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120911E-42FD-8645-86AB-3961A137F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E438E1E-EF11-CD4C-9E53-558E60665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0D30B-7EE9-5C48-B7CB-17096BB95C6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59191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6CD82A48-361E-154D-8A64-4DD594E33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C7224-39F7-EE45-BFAF-1B2FD7457349}" type="datetimeFigureOut">
              <a:rPr lang="it-IT" smtClean="0"/>
              <a:t>23/10/25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7561143-DB06-D64C-BDD1-C9B3108D9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36B3A17-288C-374F-8FBD-575445C6A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0D30B-7EE9-5C48-B7CB-17096BB95C6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249163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8F8636E-650A-AB46-B86C-3F0C8B439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42B7A2F-E472-2644-9A25-837F33CD6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AC86459-76CB-FE4E-80A5-C7F202F274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90017C6-D606-4746-86A8-C8AEC6155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C7224-39F7-EE45-BFAF-1B2FD7457349}" type="datetimeFigureOut">
              <a:rPr lang="it-IT" smtClean="0"/>
              <a:t>23/10/25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692F013-6DE2-9D4F-B287-8CC33023A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5E8819B-179C-EA4A-9AB1-A4A38AEE3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0D30B-7EE9-5C48-B7CB-17096BB95C6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639297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59E25DF-F03E-1A4D-8AD0-689462710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F7636EDB-39AD-9D49-8DE9-92D9E95E01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4A65D1E-2501-A84E-BFC5-05258A0705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AB915F2-5E43-2048-8D90-A11F508BE2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C7224-39F7-EE45-BFAF-1B2FD7457349}" type="datetimeFigureOut">
              <a:rPr lang="it-IT" smtClean="0"/>
              <a:t>23/10/25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4BAC9F0-8C00-D148-86D7-E872C6B15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37445D5-CDF5-6B4D-B0B5-CB08FDDBB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0D30B-7EE9-5C48-B7CB-17096BB95C6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20582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A4B5756-070C-1348-BE68-EFFC1E3D6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48F17913-CBA0-3848-BA6A-6A10458DC9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0CE0E41-BE33-7C4B-BDFE-FEB79FF67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C7224-39F7-EE45-BFAF-1B2FD7457349}" type="datetimeFigureOut">
              <a:rPr lang="it-IT" smtClean="0"/>
              <a:t>23/10/25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E981408-371A-0A4F-BE49-9990418C0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9396EFE-0231-D544-902A-CD749EFD1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0D30B-7EE9-5C48-B7CB-17096BB95C6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86653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95C48235-3D25-D24A-BDE6-8C460A18C2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11882577-D2D3-CF45-BAD5-D3C5501F80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BF27752-D6F2-8A40-94ED-342F344B0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C7224-39F7-EE45-BFAF-1B2FD7457349}" type="datetimeFigureOut">
              <a:rPr lang="it-IT" smtClean="0"/>
              <a:t>23/10/25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C5331DB-6FC6-AE4B-BCBB-755406972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F4ACFE0-876D-424C-A090-4981E47D0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0D30B-7EE9-5C48-B7CB-17096BB95C6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81361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BD3E607F-BE89-E745-B9D9-5F2614809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219F86A-6F55-034E-B49C-A0499EE43B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DF6D255-88DC-8F42-96A1-B963E9D83E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3C7224-39F7-EE45-BFAF-1B2FD7457349}" type="datetimeFigureOut">
              <a:rPr lang="it-IT" smtClean="0"/>
              <a:t>23/10/25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BF8334C-8250-BA46-BFF4-BB677B0BDE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322CF38-5C81-3A4F-A23F-55BA271BE4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0D30B-7EE9-5C48-B7CB-17096BB95C6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3110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image" Target="../media/image3.png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3.png"/><Relationship Id="rId5" Type="http://schemas.openxmlformats.org/officeDocument/2006/relationships/image" Target="../media/image8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1.png"/><Relationship Id="rId5" Type="http://schemas.openxmlformats.org/officeDocument/2006/relationships/image" Target="../media/image231.png"/><Relationship Id="rId4" Type="http://schemas.openxmlformats.org/officeDocument/2006/relationships/image" Target="../media/image2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3.png"/><Relationship Id="rId7" Type="http://schemas.openxmlformats.org/officeDocument/2006/relationships/image" Target="../media/image5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2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7" Type="http://schemas.openxmlformats.org/officeDocument/2006/relationships/image" Target="../media/image3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0.png"/><Relationship Id="rId5" Type="http://schemas.openxmlformats.org/officeDocument/2006/relationships/image" Target="../media/image200.png"/><Relationship Id="rId4" Type="http://schemas.openxmlformats.org/officeDocument/2006/relationships/image" Target="../media/image19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1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0.png"/><Relationship Id="rId3" Type="http://schemas.openxmlformats.org/officeDocument/2006/relationships/image" Target="../media/image230.png"/><Relationship Id="rId7" Type="http://schemas.openxmlformats.org/officeDocument/2006/relationships/image" Target="../media/image27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0.png"/><Relationship Id="rId5" Type="http://schemas.openxmlformats.org/officeDocument/2006/relationships/image" Target="../media/image250.png"/><Relationship Id="rId4" Type="http://schemas.openxmlformats.org/officeDocument/2006/relationships/image" Target="../media/image24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calligrafia, cartone animato, design&#10;&#10;Il contenuto generato dall'IA potrebbe non essere corretto.">
            <a:extLst>
              <a:ext uri="{FF2B5EF4-FFF2-40B4-BE49-F238E27FC236}">
                <a16:creationId xmlns:a16="http://schemas.microsoft.com/office/drawing/2014/main" id="{18FFF8C4-7508-7B4B-50F5-5464AE46B6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707" y="1267683"/>
            <a:ext cx="10806585" cy="432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48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2">
            <a:extLst>
              <a:ext uri="{FF2B5EF4-FFF2-40B4-BE49-F238E27FC236}">
                <a16:creationId xmlns:a16="http://schemas.microsoft.com/office/drawing/2014/main" id="{E93224A3-A581-D341-9597-0040A78F7A0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892801"/>
              </p:ext>
            </p:extLst>
          </p:nvPr>
        </p:nvGraphicFramePr>
        <p:xfrm>
          <a:off x="2667000" y="1503614"/>
          <a:ext cx="6229350" cy="422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segno" r:id="rId2" imgW="56603900" imgH="34061400" progId="FLW3Drawing">
                  <p:embed/>
                </p:oleObj>
              </mc:Choice>
              <mc:Fallback>
                <p:oleObj name="Disegno" r:id="rId2" imgW="56603900" imgH="34061400" progId="FLW3Drawing">
                  <p:embed/>
                  <p:pic>
                    <p:nvPicPr>
                      <p:cNvPr id="6" name="Object 2">
                        <a:extLst>
                          <a:ext uri="{FF2B5EF4-FFF2-40B4-BE49-F238E27FC236}">
                            <a16:creationId xmlns:a16="http://schemas.microsoft.com/office/drawing/2014/main" id="{C75E275A-713D-F244-8472-BD09205BC19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1503614"/>
                        <a:ext cx="6229350" cy="422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olo 1">
            <a:extLst>
              <a:ext uri="{FF2B5EF4-FFF2-40B4-BE49-F238E27FC236}">
                <a16:creationId xmlns:a16="http://schemas.microsoft.com/office/drawing/2014/main" id="{7A5F7AAF-A9D9-5743-9F3F-95F6A979D03F}"/>
              </a:ext>
            </a:extLst>
          </p:cNvPr>
          <p:cNvSpPr txBox="1">
            <a:spLocks/>
          </p:cNvSpPr>
          <p:nvPr/>
        </p:nvSpPr>
        <p:spPr>
          <a:xfrm>
            <a:off x="2430293" y="1970451"/>
            <a:ext cx="7772400" cy="182976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dirty="0">
                <a:solidFill>
                  <a:srgbClr val="C00000"/>
                </a:solidFill>
              </a:rPr>
              <a:t>Le frazioni </a:t>
            </a:r>
          </a:p>
          <a:p>
            <a:pPr>
              <a:defRPr/>
            </a:pPr>
            <a:r>
              <a:rPr lang="it-IT" dirty="0">
                <a:solidFill>
                  <a:srgbClr val="C00000"/>
                </a:solidFill>
              </a:rPr>
              <a:t>algebriche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C663A6ED-6625-1B45-BD5D-DB7FB3E824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940" y="17406"/>
            <a:ext cx="892130" cy="709867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A7DE1345-D939-8C46-8124-350A64991F76}"/>
              </a:ext>
            </a:extLst>
          </p:cNvPr>
          <p:cNvSpPr txBox="1"/>
          <p:nvPr/>
        </p:nvSpPr>
        <p:spPr>
          <a:xfrm>
            <a:off x="0" y="6607094"/>
            <a:ext cx="12191999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750" dirty="0">
                <a:solidFill>
                  <a:schemeClr val="bg1">
                    <a:lumMod val="50000"/>
                  </a:schemeClr>
                </a:solidFill>
              </a:rPr>
              <a:t>Prof. Domenico Lo Iacono</a:t>
            </a:r>
          </a:p>
        </p:txBody>
      </p:sp>
    </p:spTree>
    <p:extLst>
      <p:ext uri="{BB962C8B-B14F-4D97-AF65-F5344CB8AC3E}">
        <p14:creationId xmlns:p14="http://schemas.microsoft.com/office/powerpoint/2010/main" val="37706750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6BCAB-8DAF-F2A7-4169-B6C0E1919C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4E2FF6E2-F9A2-FEB8-EF4C-D0EA54839A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40" y="17406"/>
            <a:ext cx="892130" cy="709867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533590DD-21D9-F672-BBD3-DC78206DA51E}"/>
              </a:ext>
            </a:extLst>
          </p:cNvPr>
          <p:cNvSpPr txBox="1"/>
          <p:nvPr/>
        </p:nvSpPr>
        <p:spPr>
          <a:xfrm>
            <a:off x="0" y="6607094"/>
            <a:ext cx="12191999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750" dirty="0">
                <a:solidFill>
                  <a:schemeClr val="bg1">
                    <a:lumMod val="50000"/>
                  </a:schemeClr>
                </a:solidFill>
              </a:rPr>
              <a:t>Prof. Domenico Lo Iacono</a:t>
            </a:r>
          </a:p>
        </p:txBody>
      </p:sp>
      <p:sp>
        <p:nvSpPr>
          <p:cNvPr id="7" name="TextBox 22">
            <a:extLst>
              <a:ext uri="{FF2B5EF4-FFF2-40B4-BE49-F238E27FC236}">
                <a16:creationId xmlns:a16="http://schemas.microsoft.com/office/drawing/2014/main" id="{8315AFE2-060E-4946-7EE6-6E4BDF0890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060" y="126276"/>
            <a:ext cx="410239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400" b="1" dirty="0">
                <a:solidFill>
                  <a:srgbClr val="C00000"/>
                </a:solidFill>
                <a:ea typeface="Verdana" pitchFamily="34" charset="0"/>
                <a:cs typeface="Arial" charset="0"/>
              </a:rPr>
              <a:t>Frazione algebrica</a:t>
            </a:r>
            <a:endParaRPr lang="it-IT" sz="1200" b="1" dirty="0">
              <a:solidFill>
                <a:srgbClr val="C00000"/>
              </a:solidFill>
              <a:ea typeface="Arial" charset="0"/>
              <a:cs typeface="Arial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569BE166-60F0-7D6C-2174-FF363C7AD2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555" y="1017781"/>
            <a:ext cx="4102396" cy="2432576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A7407C16-746B-8121-C37E-0882424647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6789" y="727273"/>
            <a:ext cx="4536786" cy="2844306"/>
          </a:xfrm>
          <a:prstGeom prst="rect">
            <a:avLst/>
          </a:prstGeom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B8995DF1-C52F-DB72-D938-2A249249C2CC}"/>
              </a:ext>
            </a:extLst>
          </p:cNvPr>
          <p:cNvSpPr/>
          <p:nvPr/>
        </p:nvSpPr>
        <p:spPr>
          <a:xfrm>
            <a:off x="632279" y="4002654"/>
            <a:ext cx="4299518" cy="17095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b="0" i="0" dirty="0">
                <a:effectLst/>
              </a:rPr>
              <a:t>Abbiamo ampliato l’insieme </a:t>
            </a:r>
            <a:r>
              <a:rPr lang="it-IT" b="0" i="0" dirty="0" err="1">
                <a:effectLst/>
              </a:rPr>
              <a:t>Z</a:t>
            </a:r>
            <a:r>
              <a:rPr lang="it-IT" b="0" i="0" dirty="0">
                <a:effectLst/>
              </a:rPr>
              <a:t> dei numeri interi, passando all’insieme </a:t>
            </a:r>
            <a:r>
              <a:rPr lang="it-IT" b="0" i="0" dirty="0" err="1">
                <a:effectLst/>
              </a:rPr>
              <a:t>Q</a:t>
            </a:r>
            <a:r>
              <a:rPr lang="it-IT" b="0" i="0" dirty="0">
                <a:effectLst/>
              </a:rPr>
              <a:t> dei numeri razionali, per rendere sempre possibile la divisione</a:t>
            </a:r>
            <a:endParaRPr lang="it-IT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5A06C309-5B00-B663-67B0-309EF76E52D9}"/>
              </a:ext>
            </a:extLst>
          </p:cNvPr>
          <p:cNvSpPr/>
          <p:nvPr/>
        </p:nvSpPr>
        <p:spPr>
          <a:xfrm>
            <a:off x="6686789" y="4020393"/>
            <a:ext cx="4536786" cy="1295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b="0" i="0" dirty="0">
                <a:effectLst/>
              </a:rPr>
              <a:t>Ampliamo l’insieme dei polinomi, passando all’insieme delle frazioni algebriche, per rendere sempre possibile la divisione.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289006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173558E9-FD53-B14C-8C2A-ABF7F85E93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40" y="17406"/>
            <a:ext cx="892130" cy="709867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927BA2DA-980B-8842-8248-1BC72787D987}"/>
              </a:ext>
            </a:extLst>
          </p:cNvPr>
          <p:cNvSpPr txBox="1"/>
          <p:nvPr/>
        </p:nvSpPr>
        <p:spPr>
          <a:xfrm>
            <a:off x="0" y="6607094"/>
            <a:ext cx="12191999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750" dirty="0">
                <a:solidFill>
                  <a:schemeClr val="bg1">
                    <a:lumMod val="50000"/>
                  </a:schemeClr>
                </a:solidFill>
              </a:rPr>
              <a:t>Prof. Domenico Lo Iacono</a:t>
            </a:r>
          </a:p>
        </p:txBody>
      </p:sp>
      <p:sp>
        <p:nvSpPr>
          <p:cNvPr id="7" name="TextBox 22">
            <a:extLst>
              <a:ext uri="{FF2B5EF4-FFF2-40B4-BE49-F238E27FC236}">
                <a16:creationId xmlns:a16="http://schemas.microsoft.com/office/drawing/2014/main" id="{EECD6D1C-3090-3949-8B73-E73AD44074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060" y="126276"/>
            <a:ext cx="410239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400" b="1" dirty="0">
                <a:solidFill>
                  <a:srgbClr val="C00000"/>
                </a:solidFill>
                <a:ea typeface="Verdana" pitchFamily="34" charset="0"/>
                <a:cs typeface="Arial" charset="0"/>
                <a:sym typeface="Wingdings" pitchFamily="2" charset="2"/>
              </a:rPr>
              <a:t> </a:t>
            </a:r>
            <a:r>
              <a:rPr lang="it-IT" sz="2400" b="1" dirty="0">
                <a:solidFill>
                  <a:srgbClr val="C00000"/>
                </a:solidFill>
                <a:ea typeface="Verdana" pitchFamily="34" charset="0"/>
                <a:cs typeface="Arial" charset="0"/>
              </a:rPr>
              <a:t>Frazione numeriche</a:t>
            </a:r>
            <a:endParaRPr lang="it-IT" sz="1200" b="1" dirty="0">
              <a:solidFill>
                <a:srgbClr val="C00000"/>
              </a:solidFill>
              <a:ea typeface="Arial" charset="0"/>
              <a:cs typeface="Arial" charset="0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A4E4CE8A-282C-F18F-1790-72F3E5B479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853" y="1035537"/>
            <a:ext cx="761715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» Quale il</a:t>
            </a:r>
            <a:r>
              <a:rPr kumimoji="0" lang="it-IT" altLang="it-IT" sz="2400" b="0" i="0" u="none" strike="noStrike" cap="none" normalizeH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 </a:t>
            </a:r>
            <a:r>
              <a:rPr kumimoji="0" lang="it-IT" altLang="it-IT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principio che mi permette di </a:t>
            </a:r>
            <a:r>
              <a:rPr kumimoji="0" lang="it-IT" altLang="it-IT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SEMPLIFICARE </a:t>
            </a:r>
            <a:r>
              <a:rPr kumimoji="0" lang="it-IT" altLang="it-IT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? ". </a:t>
            </a:r>
          </a:p>
        </p:txBody>
      </p:sp>
      <p:sp>
        <p:nvSpPr>
          <p:cNvPr id="10" name="Rectangle 1">
            <a:extLst>
              <a:ext uri="{FF2B5EF4-FFF2-40B4-BE49-F238E27FC236}">
                <a16:creationId xmlns:a16="http://schemas.microsoft.com/office/drawing/2014/main" id="{300B56EA-4033-0386-6AD8-EA134E476C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852" y="1784603"/>
            <a:ext cx="1208258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dividere numeratore e denominatore </a:t>
            </a:r>
            <a:r>
              <a:rPr lang="it-IT" altLang="it-IT" sz="2400" dirty="0">
                <a:solidFill>
                  <a:srgbClr val="000000"/>
                </a:solidFill>
                <a:latin typeface="+mn-lt"/>
              </a:rPr>
              <a:t> </a:t>
            </a:r>
            <a:r>
              <a:rPr kumimoji="0" lang="it-IT" altLang="it-IT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per uno stesso numero (il loro M.C.D.)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non cambia il valore della frazione</a:t>
            </a:r>
            <a:r>
              <a:rPr lang="it-IT" altLang="it-IT" sz="2400" dirty="0">
                <a:solidFill>
                  <a:srgbClr val="000000"/>
                </a:solidFill>
                <a:latin typeface="+mn-lt"/>
              </a:rPr>
              <a:t>. </a:t>
            </a:r>
            <a:endParaRPr kumimoji="0" lang="it-IT" altLang="it-IT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55C9DB6B-1361-2A5A-18DC-AAFDC96EAF5C}"/>
                  </a:ext>
                </a:extLst>
              </p:cNvPr>
              <p:cNvSpPr txBox="1"/>
              <p:nvPr/>
            </p:nvSpPr>
            <p:spPr>
              <a:xfrm>
                <a:off x="146027" y="4244354"/>
                <a:ext cx="190552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2000" b="0" i="1" smtClean="0">
                          <a:latin typeface="Cambria Math" panose="02040503050406030204" pitchFamily="18" charset="0"/>
                        </a:rPr>
                        <m:t>𝑠𝑐𝑜𝑚𝑝𝑜𝑛𝑖𝑎𝑚𝑜</m:t>
                      </m:r>
                      <m:r>
                        <a:rPr lang="it-IT" sz="2000" b="0" i="1" smtClean="0"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it-IT" sz="2000" dirty="0"/>
              </a:p>
            </p:txBody>
          </p:sp>
        </mc:Choice>
        <mc:Fallback xmlns=""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55C9DB6B-1361-2A5A-18DC-AAFDC96EAF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027" y="4244354"/>
                <a:ext cx="1905522" cy="400110"/>
              </a:xfrm>
              <a:prstGeom prst="rect">
                <a:avLst/>
              </a:prstGeom>
              <a:blipFill>
                <a:blip r:embed="rId3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sellaDiTesto 8">
                <a:extLst>
                  <a:ext uri="{FF2B5EF4-FFF2-40B4-BE49-F238E27FC236}">
                    <a16:creationId xmlns:a16="http://schemas.microsoft.com/office/drawing/2014/main" id="{D7C83769-603E-3522-D9E1-046994FBFDCC}"/>
                  </a:ext>
                </a:extLst>
              </p:cNvPr>
              <p:cNvSpPr txBox="1"/>
              <p:nvPr/>
            </p:nvSpPr>
            <p:spPr>
              <a:xfrm>
                <a:off x="2188540" y="4371700"/>
                <a:ext cx="218649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70=7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∙10=7∙2∙5</m:t>
                      </m:r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9" name="CasellaDiTesto 8">
                <a:extLst>
                  <a:ext uri="{FF2B5EF4-FFF2-40B4-BE49-F238E27FC236}">
                    <a16:creationId xmlns:a16="http://schemas.microsoft.com/office/drawing/2014/main" id="{D7C83769-603E-3522-D9E1-046994FBFD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8540" y="4371700"/>
                <a:ext cx="2186496" cy="276999"/>
              </a:xfrm>
              <a:prstGeom prst="rect">
                <a:avLst/>
              </a:prstGeom>
              <a:blipFill>
                <a:blip r:embed="rId5"/>
                <a:stretch>
                  <a:fillRect l="-2312" r="-2312" b="-869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sellaDiTesto 10">
                <a:extLst>
                  <a:ext uri="{FF2B5EF4-FFF2-40B4-BE49-F238E27FC236}">
                    <a16:creationId xmlns:a16="http://schemas.microsoft.com/office/drawing/2014/main" id="{1417A025-4A00-8521-78AE-461463EC71FF}"/>
                  </a:ext>
                </a:extLst>
              </p:cNvPr>
              <p:cNvSpPr txBox="1"/>
              <p:nvPr/>
            </p:nvSpPr>
            <p:spPr>
              <a:xfrm>
                <a:off x="2188540" y="4822406"/>
                <a:ext cx="205825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42=6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∙7=2∙3∙7</m:t>
                      </m:r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11" name="CasellaDiTesto 10">
                <a:extLst>
                  <a:ext uri="{FF2B5EF4-FFF2-40B4-BE49-F238E27FC236}">
                    <a16:creationId xmlns:a16="http://schemas.microsoft.com/office/drawing/2014/main" id="{1417A025-4A00-8521-78AE-461463EC71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8540" y="4822406"/>
                <a:ext cx="2058256" cy="276999"/>
              </a:xfrm>
              <a:prstGeom prst="rect">
                <a:avLst/>
              </a:prstGeom>
              <a:blipFill>
                <a:blip r:embed="rId6"/>
                <a:stretch>
                  <a:fillRect l="-2454" r="-1840" b="-4348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sellaDiTesto 13">
                <a:extLst>
                  <a:ext uri="{FF2B5EF4-FFF2-40B4-BE49-F238E27FC236}">
                    <a16:creationId xmlns:a16="http://schemas.microsoft.com/office/drawing/2014/main" id="{832760B3-302F-00C6-729B-24DC65B4F6D7}"/>
                  </a:ext>
                </a:extLst>
              </p:cNvPr>
              <p:cNvSpPr txBox="1"/>
              <p:nvPr/>
            </p:nvSpPr>
            <p:spPr>
              <a:xfrm>
                <a:off x="102507" y="5327128"/>
                <a:ext cx="209147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2000" b="0" i="1" smtClean="0">
                          <a:latin typeface="Cambria Math" panose="02040503050406030204" pitchFamily="18" charset="0"/>
                        </a:rPr>
                        <m:t>𝑆𝑒𝑚𝑝𝑙𝑖𝑓𝑖𝑐h𝑖𝑎𝑚𝑜</m:t>
                      </m:r>
                    </m:oMath>
                  </m:oMathPara>
                </a14:m>
                <a:endParaRPr lang="it-IT" sz="2000" dirty="0"/>
              </a:p>
            </p:txBody>
          </p:sp>
        </mc:Choice>
        <mc:Fallback xmlns="">
          <p:sp>
            <p:nvSpPr>
              <p:cNvPr id="14" name="CasellaDiTesto 13">
                <a:extLst>
                  <a:ext uri="{FF2B5EF4-FFF2-40B4-BE49-F238E27FC236}">
                    <a16:creationId xmlns:a16="http://schemas.microsoft.com/office/drawing/2014/main" id="{832760B3-302F-00C6-729B-24DC65B4F6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507" y="5327128"/>
                <a:ext cx="2091470" cy="400110"/>
              </a:xfrm>
              <a:prstGeom prst="rect">
                <a:avLst/>
              </a:prstGeom>
              <a:blipFill>
                <a:blip r:embed="rId7"/>
                <a:stretch>
                  <a:fillRect b="-12121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asellaDiTesto 14">
                <a:extLst>
                  <a:ext uri="{FF2B5EF4-FFF2-40B4-BE49-F238E27FC236}">
                    <a16:creationId xmlns:a16="http://schemas.microsoft.com/office/drawing/2014/main" id="{6DA43F73-0FA0-5FD5-7E23-E1114BDFD631}"/>
                  </a:ext>
                </a:extLst>
              </p:cNvPr>
              <p:cNvSpPr txBox="1"/>
              <p:nvPr/>
            </p:nvSpPr>
            <p:spPr>
              <a:xfrm>
                <a:off x="1455661" y="5937439"/>
                <a:ext cx="1516762" cy="6183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it-IT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70</m:t>
                          </m:r>
                        </m:num>
                        <m:den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42</m:t>
                          </m:r>
                        </m:den>
                      </m:f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15" name="CasellaDiTesto 14">
                <a:extLst>
                  <a:ext uri="{FF2B5EF4-FFF2-40B4-BE49-F238E27FC236}">
                    <a16:creationId xmlns:a16="http://schemas.microsoft.com/office/drawing/2014/main" id="{6DA43F73-0FA0-5FD5-7E23-E1114BDFD6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5661" y="5937439"/>
                <a:ext cx="1516762" cy="618311"/>
              </a:xfrm>
              <a:prstGeom prst="rect">
                <a:avLst/>
              </a:prstGeom>
              <a:blipFill>
                <a:blip r:embed="rId8"/>
                <a:stretch>
                  <a:fillRect b="-6122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Connettore dritto 16">
            <a:extLst>
              <a:ext uri="{FF2B5EF4-FFF2-40B4-BE49-F238E27FC236}">
                <a16:creationId xmlns:a16="http://schemas.microsoft.com/office/drawing/2014/main" id="{01B561EB-1F53-DD56-8E23-E5F497F29113}"/>
              </a:ext>
            </a:extLst>
          </p:cNvPr>
          <p:cNvCxnSpPr>
            <a:cxnSpLocks/>
          </p:cNvCxnSpPr>
          <p:nvPr/>
        </p:nvCxnSpPr>
        <p:spPr>
          <a:xfrm flipV="1">
            <a:off x="2120983" y="6025345"/>
            <a:ext cx="186117" cy="169827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dritto 18">
            <a:extLst>
              <a:ext uri="{FF2B5EF4-FFF2-40B4-BE49-F238E27FC236}">
                <a16:creationId xmlns:a16="http://schemas.microsoft.com/office/drawing/2014/main" id="{EDA0885F-99BB-2201-C970-0C541F78FF02}"/>
              </a:ext>
            </a:extLst>
          </p:cNvPr>
          <p:cNvCxnSpPr>
            <a:cxnSpLocks/>
          </p:cNvCxnSpPr>
          <p:nvPr/>
        </p:nvCxnSpPr>
        <p:spPr>
          <a:xfrm flipV="1">
            <a:off x="2355191" y="6018235"/>
            <a:ext cx="186117" cy="169827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dritto 19">
            <a:extLst>
              <a:ext uri="{FF2B5EF4-FFF2-40B4-BE49-F238E27FC236}">
                <a16:creationId xmlns:a16="http://schemas.microsoft.com/office/drawing/2014/main" id="{387AEF7F-2A8C-02F5-7E26-D7E898EFF4C9}"/>
              </a:ext>
            </a:extLst>
          </p:cNvPr>
          <p:cNvCxnSpPr>
            <a:cxnSpLocks/>
          </p:cNvCxnSpPr>
          <p:nvPr/>
        </p:nvCxnSpPr>
        <p:spPr>
          <a:xfrm flipV="1">
            <a:off x="2114240" y="6377436"/>
            <a:ext cx="186117" cy="169827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dritto 20">
            <a:extLst>
              <a:ext uri="{FF2B5EF4-FFF2-40B4-BE49-F238E27FC236}">
                <a16:creationId xmlns:a16="http://schemas.microsoft.com/office/drawing/2014/main" id="{8324A694-AECD-2E4A-3961-AFEC4BE2E295}"/>
              </a:ext>
            </a:extLst>
          </p:cNvPr>
          <p:cNvCxnSpPr>
            <a:cxnSpLocks/>
          </p:cNvCxnSpPr>
          <p:nvPr/>
        </p:nvCxnSpPr>
        <p:spPr>
          <a:xfrm flipV="1">
            <a:off x="2686497" y="6349187"/>
            <a:ext cx="186117" cy="169827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Rectangle 1">
                <a:extLst>
                  <a:ext uri="{FF2B5EF4-FFF2-40B4-BE49-F238E27FC236}">
                    <a16:creationId xmlns:a16="http://schemas.microsoft.com/office/drawing/2014/main" id="{5249C7C3-4467-9689-5861-34B0BE145F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4830019" y="3211399"/>
                <a:ext cx="4976046" cy="10377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it-IT" altLang="it-IT" sz="24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</a:rPr>
                  <a:t>Semplificazione (numeri e lettere):</a:t>
                </a:r>
                <a:r>
                  <a:rPr kumimoji="0" lang="it-IT" altLang="it-IT" sz="24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</a:rPr>
                  <a:t> 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it-IT" altLang="it-IT" sz="24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</a:rPr>
                  <a:t>frazione.   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it-IT" altLang="it-IT" sz="2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kumimoji="0" lang="it-IT" altLang="it-IT" sz="2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0" lang="it-IT" altLang="it-IT" sz="2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kumimoji="0" lang="it-IT" altLang="it-IT" sz="2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kumimoji="0" lang="it-IT" altLang="it-IT" sz="2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−4</m:t>
                        </m:r>
                      </m:num>
                      <m:den>
                        <m:sSup>
                          <m:sSupPr>
                            <m:ctrlPr>
                              <a:rPr kumimoji="0" lang="it-IT" altLang="it-IT" sz="2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0" lang="it-IT" altLang="it-IT" sz="2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kumimoji="0" lang="it-IT" altLang="it-IT" sz="24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kumimoji="0" lang="it-IT" altLang="it-IT" sz="2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+4</m:t>
                        </m:r>
                        <m:r>
                          <a:rPr kumimoji="0" lang="it-IT" altLang="it-IT" sz="2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kumimoji="0" lang="it-IT" altLang="it-IT" sz="24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+4</m:t>
                        </m:r>
                      </m:den>
                    </m:f>
                  </m:oMath>
                </a14:m>
                <a:endParaRPr kumimoji="0" lang="it-IT" altLang="it-IT" sz="24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+mn-lt"/>
                </a:endParaRPr>
              </a:p>
            </p:txBody>
          </p:sp>
        </mc:Choice>
        <mc:Fallback>
          <p:sp>
            <p:nvSpPr>
              <p:cNvPr id="23" name="Rectangle 1">
                <a:extLst>
                  <a:ext uri="{FF2B5EF4-FFF2-40B4-BE49-F238E27FC236}">
                    <a16:creationId xmlns:a16="http://schemas.microsoft.com/office/drawing/2014/main" id="{5249C7C3-4467-9689-5861-34B0BE145F9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-4830019" y="3211399"/>
                <a:ext cx="4976046" cy="1037720"/>
              </a:xfrm>
              <a:prstGeom prst="rect">
                <a:avLst/>
              </a:prstGeom>
              <a:blipFill>
                <a:blip r:embed="rId9"/>
                <a:stretch>
                  <a:fillRect l="-1781" t="-3614" b="-4819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asellaDiTesto 23">
                <a:extLst>
                  <a:ext uri="{FF2B5EF4-FFF2-40B4-BE49-F238E27FC236}">
                    <a16:creationId xmlns:a16="http://schemas.microsoft.com/office/drawing/2014/main" id="{6E19651D-B75E-8137-C4F8-1DA0B209D2A9}"/>
                  </a:ext>
                </a:extLst>
              </p:cNvPr>
              <p:cNvSpPr txBox="1"/>
              <p:nvPr/>
            </p:nvSpPr>
            <p:spPr>
              <a:xfrm>
                <a:off x="6188974" y="4244354"/>
                <a:ext cx="190552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2000" b="0" i="1" smtClean="0">
                          <a:latin typeface="Cambria Math" panose="02040503050406030204" pitchFamily="18" charset="0"/>
                        </a:rPr>
                        <m:t>𝑠𝑐𝑜𝑚𝑝𝑜𝑛𝑖𝑎𝑚𝑜</m:t>
                      </m:r>
                      <m:r>
                        <a:rPr lang="it-IT" sz="2000" b="0" i="1" smtClean="0"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it-IT" sz="2000" dirty="0"/>
              </a:p>
            </p:txBody>
          </p:sp>
        </mc:Choice>
        <mc:Fallback xmlns="">
          <p:sp>
            <p:nvSpPr>
              <p:cNvPr id="24" name="CasellaDiTesto 23">
                <a:extLst>
                  <a:ext uri="{FF2B5EF4-FFF2-40B4-BE49-F238E27FC236}">
                    <a16:creationId xmlns:a16="http://schemas.microsoft.com/office/drawing/2014/main" id="{6E19651D-B75E-8137-C4F8-1DA0B209D2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8974" y="4244354"/>
                <a:ext cx="1905522" cy="400110"/>
              </a:xfrm>
              <a:prstGeom prst="rect">
                <a:avLst/>
              </a:prstGeom>
              <a:blipFill>
                <a:blip r:embed="rId10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CasellaDiTesto 24">
                <a:extLst>
                  <a:ext uri="{FF2B5EF4-FFF2-40B4-BE49-F238E27FC236}">
                    <a16:creationId xmlns:a16="http://schemas.microsoft.com/office/drawing/2014/main" id="{3A69A7C4-F07E-9534-B564-58BA57885F37}"/>
                  </a:ext>
                </a:extLst>
              </p:cNvPr>
              <p:cNvSpPr txBox="1"/>
              <p:nvPr/>
            </p:nvSpPr>
            <p:spPr>
              <a:xfrm>
                <a:off x="-4983688" y="5824816"/>
                <a:ext cx="250485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it-IT" altLang="it-IT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alt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it-IT" alt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it-IT" alt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−4 </m:t>
                      </m:r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it-IT" altLang="it-IT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d>
                        <m:d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</m:oMath>
                  </m:oMathPara>
                </a14:m>
                <a:endParaRPr lang="it-IT" dirty="0"/>
              </a:p>
            </p:txBody>
          </p:sp>
        </mc:Choice>
        <mc:Fallback>
          <p:sp>
            <p:nvSpPr>
              <p:cNvPr id="25" name="CasellaDiTesto 24">
                <a:extLst>
                  <a:ext uri="{FF2B5EF4-FFF2-40B4-BE49-F238E27FC236}">
                    <a16:creationId xmlns:a16="http://schemas.microsoft.com/office/drawing/2014/main" id="{3A69A7C4-F07E-9534-B564-58BA57885F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4983688" y="5824816"/>
                <a:ext cx="2504852" cy="276999"/>
              </a:xfrm>
              <a:prstGeom prst="rect">
                <a:avLst/>
              </a:prstGeom>
              <a:blipFill>
                <a:blip r:embed="rId11"/>
                <a:stretch>
                  <a:fillRect l="-1010" t="-8696" b="-3913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CasellaDiTesto 25">
                <a:extLst>
                  <a:ext uri="{FF2B5EF4-FFF2-40B4-BE49-F238E27FC236}">
                    <a16:creationId xmlns:a16="http://schemas.microsoft.com/office/drawing/2014/main" id="{04D8DFB8-5EF0-6DB2-C43F-9FF99621A74D}"/>
                  </a:ext>
                </a:extLst>
              </p:cNvPr>
              <p:cNvSpPr txBox="1"/>
              <p:nvPr/>
            </p:nvSpPr>
            <p:spPr>
              <a:xfrm>
                <a:off x="8231487" y="4822405"/>
                <a:ext cx="1915845" cy="2832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altLang="it-IT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sSup>
                        <m:sSupPr>
                          <m:ctrlPr>
                            <a:rPr lang="it-IT" altLang="it-IT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altLang="it-IT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r>
                            <a:rPr lang="it-IT" altLang="it-IT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it-IT" altLang="it-IT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it-IT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it-IT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it-IT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it-IT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it-IT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it-IT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it-IT" dirty="0"/>
              </a:p>
            </p:txBody>
          </p:sp>
        </mc:Choice>
        <mc:Fallback>
          <p:sp>
            <p:nvSpPr>
              <p:cNvPr id="26" name="CasellaDiTesto 25">
                <a:extLst>
                  <a:ext uri="{FF2B5EF4-FFF2-40B4-BE49-F238E27FC236}">
                    <a16:creationId xmlns:a16="http://schemas.microsoft.com/office/drawing/2014/main" id="{04D8DFB8-5EF0-6DB2-C43F-9FF99621A7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1487" y="4822405"/>
                <a:ext cx="1915845" cy="283219"/>
              </a:xfrm>
              <a:prstGeom prst="rect">
                <a:avLst/>
              </a:prstGeom>
              <a:blipFill>
                <a:blip r:embed="rId12"/>
                <a:stretch>
                  <a:fillRect l="-2632" t="-4167" r="-1974" b="-4167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asellaDiTesto 26">
                <a:extLst>
                  <a:ext uri="{FF2B5EF4-FFF2-40B4-BE49-F238E27FC236}">
                    <a16:creationId xmlns:a16="http://schemas.microsoft.com/office/drawing/2014/main" id="{A27119B1-9269-46D1-8FF0-285C5F00DE41}"/>
                  </a:ext>
                </a:extLst>
              </p:cNvPr>
              <p:cNvSpPr txBox="1"/>
              <p:nvPr/>
            </p:nvSpPr>
            <p:spPr>
              <a:xfrm>
                <a:off x="6140017" y="5327128"/>
                <a:ext cx="209147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2000" b="0" i="1" smtClean="0">
                          <a:latin typeface="Cambria Math" panose="02040503050406030204" pitchFamily="18" charset="0"/>
                        </a:rPr>
                        <m:t>𝑆𝑒𝑚𝑝𝑙𝑖𝑓𝑖𝑐h𝑖𝑎𝑚𝑜</m:t>
                      </m:r>
                    </m:oMath>
                  </m:oMathPara>
                </a14:m>
                <a:endParaRPr lang="it-IT" sz="2000" dirty="0"/>
              </a:p>
            </p:txBody>
          </p:sp>
        </mc:Choice>
        <mc:Fallback xmlns="">
          <p:sp>
            <p:nvSpPr>
              <p:cNvPr id="27" name="CasellaDiTesto 26">
                <a:extLst>
                  <a:ext uri="{FF2B5EF4-FFF2-40B4-BE49-F238E27FC236}">
                    <a16:creationId xmlns:a16="http://schemas.microsoft.com/office/drawing/2014/main" id="{A27119B1-9269-46D1-8FF0-285C5F00DE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0017" y="5327128"/>
                <a:ext cx="2091470" cy="400110"/>
              </a:xfrm>
              <a:prstGeom prst="rect">
                <a:avLst/>
              </a:prstGeom>
              <a:blipFill>
                <a:blip r:embed="rId13"/>
                <a:stretch>
                  <a:fillRect b="-12121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CasellaDiTesto 27">
                <a:extLst>
                  <a:ext uri="{FF2B5EF4-FFF2-40B4-BE49-F238E27FC236}">
                    <a16:creationId xmlns:a16="http://schemas.microsoft.com/office/drawing/2014/main" id="{126A79C9-2C09-D266-8197-DB3086DADF0A}"/>
                  </a:ext>
                </a:extLst>
              </p:cNvPr>
              <p:cNvSpPr txBox="1"/>
              <p:nvPr/>
            </p:nvSpPr>
            <p:spPr>
              <a:xfrm>
                <a:off x="-4156951" y="6328715"/>
                <a:ext cx="3767954" cy="7645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it-IT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it-IT" altLang="it-IT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altLang="it-IT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it-IT" altLang="it-IT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it-IT" altLang="it-IT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−4</m:t>
                          </m:r>
                        </m:num>
                        <m:den>
                          <m:sSup>
                            <m:sSupPr>
                              <m:ctrlPr>
                                <a:rPr lang="it-IT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it-IT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it-IT" sz="2000" i="1">
                              <a:latin typeface="Cambria Math" panose="02040503050406030204" pitchFamily="18" charset="0"/>
                            </a:rPr>
                            <m:t>+4</m:t>
                          </m:r>
                          <m:r>
                            <a:rPr lang="it-IT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it-IT" sz="2000" i="1">
                              <a:latin typeface="Cambria Math" panose="02040503050406030204" pitchFamily="18" charset="0"/>
                            </a:rPr>
                            <m:t>+4</m:t>
                          </m:r>
                        </m:den>
                      </m:f>
                      <m:r>
                        <a:rPr lang="it-IT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it-IT" altLang="it-IT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it-IT" sz="2000" i="1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d>
                          <m:d>
                            <m:dPr>
                              <m:ctrlPr>
                                <a:rPr lang="it-IT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it-IT" sz="2000" i="1"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it-IT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sz="20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it-IT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it-IT" sz="2000" i="1">
                                  <a:latin typeface="Cambria Math" panose="02040503050406030204" pitchFamily="18" charset="0"/>
                                </a:rPr>
                                <m:t>+2)</m:t>
                              </m:r>
                            </m:e>
                            <m:sup>
                              <m:r>
                                <a:rPr lang="it-IT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it-IT" sz="2000" dirty="0"/>
              </a:p>
            </p:txBody>
          </p:sp>
        </mc:Choice>
        <mc:Fallback>
          <p:sp>
            <p:nvSpPr>
              <p:cNvPr id="28" name="CasellaDiTesto 27">
                <a:extLst>
                  <a:ext uri="{FF2B5EF4-FFF2-40B4-BE49-F238E27FC236}">
                    <a16:creationId xmlns:a16="http://schemas.microsoft.com/office/drawing/2014/main" id="{126A79C9-2C09-D266-8197-DB3086DADF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4156951" y="6328715"/>
                <a:ext cx="3767954" cy="764505"/>
              </a:xfrm>
              <a:prstGeom prst="rect">
                <a:avLst/>
              </a:prstGeom>
              <a:blipFill>
                <a:blip r:embed="rId1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1">
                <a:extLst>
                  <a:ext uri="{FF2B5EF4-FFF2-40B4-BE49-F238E27FC236}">
                    <a16:creationId xmlns:a16="http://schemas.microsoft.com/office/drawing/2014/main" id="{B4C282BD-A7BC-145C-00F5-9B817D9372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2507" y="3133125"/>
                <a:ext cx="4976046" cy="9934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it-IT" altLang="it-IT" sz="24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</a:rPr>
                  <a:t>Semplificazione (solo numeri</a:t>
                </a:r>
                <a:r>
                  <a:rPr kumimoji="0" lang="it-IT" altLang="it-IT" sz="2400" b="1" i="0" u="none" strike="noStrike" cap="none" normalizeH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</a:rPr>
                  <a:t>)</a:t>
                </a:r>
                <a:r>
                  <a:rPr kumimoji="0" lang="it-IT" altLang="it-IT" sz="24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</a:rPr>
                  <a:t>:</a:t>
                </a:r>
                <a:r>
                  <a:rPr kumimoji="0" lang="it-IT" altLang="it-IT" sz="24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</a:rPr>
                  <a:t> 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it-IT" altLang="it-IT" sz="24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</a:rPr>
                  <a:t>Semplifichiamo la  frazione.   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it-IT" altLang="it-IT" sz="2400" b="1" i="1" u="none" strike="noStrike" cap="none" normalizeH="0" baseline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0" lang="it-IT" altLang="it-IT" sz="2400" b="1" i="1" u="none" strike="noStrike" cap="none" normalizeH="0" baseline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𝟕𝟎</m:t>
                        </m:r>
                      </m:num>
                      <m:den>
                        <m:r>
                          <a:rPr kumimoji="0" lang="it-IT" altLang="it-IT" sz="2400" b="1" i="1" u="none" strike="noStrike" cap="none" normalizeH="0" baseline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𝟒𝟐</m:t>
                        </m:r>
                        <m:r>
                          <a:rPr kumimoji="0" lang="it-IT" altLang="it-IT" sz="2400" b="1" i="1" u="none" strike="noStrike" cap="none" normalizeH="0" baseline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endParaRPr kumimoji="0" lang="it-IT" altLang="it-IT" sz="24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+mn-lt"/>
                </a:endParaRPr>
              </a:p>
            </p:txBody>
          </p:sp>
        </mc:Choice>
        <mc:Fallback xmlns="">
          <p:sp>
            <p:nvSpPr>
              <p:cNvPr id="5" name="Rectangle 1">
                <a:extLst>
                  <a:ext uri="{FF2B5EF4-FFF2-40B4-BE49-F238E27FC236}">
                    <a16:creationId xmlns:a16="http://schemas.microsoft.com/office/drawing/2014/main" id="{B4C282BD-A7BC-145C-00F5-9B817D9372C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2507" y="3133125"/>
                <a:ext cx="4976046" cy="993413"/>
              </a:xfrm>
              <a:prstGeom prst="rect">
                <a:avLst/>
              </a:prstGeom>
              <a:blipFill>
                <a:blip r:embed="rId15"/>
                <a:stretch>
                  <a:fillRect l="-2041" t="-3797" b="-1265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">
            <a:extLst>
              <a:ext uri="{FF2B5EF4-FFF2-40B4-BE49-F238E27FC236}">
                <a16:creationId xmlns:a16="http://schemas.microsoft.com/office/drawing/2014/main" id="{16013528-80C4-A37D-0350-4BA6924F27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506" y="478852"/>
            <a:ext cx="1197022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altLang="it-IT" sz="2800" b="1" dirty="0">
                <a:solidFill>
                  <a:srgbClr val="C00000"/>
                </a:solidFill>
                <a:latin typeface="+mn-lt"/>
              </a:rPr>
              <a:t>SEMPLIFICARE</a:t>
            </a:r>
            <a:endParaRPr kumimoji="0" lang="it-IT" altLang="it-IT" sz="28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+mn-lt"/>
            </a:endParaRPr>
          </a:p>
        </p:txBody>
      </p:sp>
      <p:cxnSp>
        <p:nvCxnSpPr>
          <p:cNvPr id="13" name="Connettore dritto 12">
            <a:extLst>
              <a:ext uri="{FF2B5EF4-FFF2-40B4-BE49-F238E27FC236}">
                <a16:creationId xmlns:a16="http://schemas.microsoft.com/office/drawing/2014/main" id="{72BCA9DC-41B9-BAC2-D871-2D858C40319B}"/>
              </a:ext>
            </a:extLst>
          </p:cNvPr>
          <p:cNvCxnSpPr>
            <a:cxnSpLocks/>
          </p:cNvCxnSpPr>
          <p:nvPr/>
        </p:nvCxnSpPr>
        <p:spPr>
          <a:xfrm flipV="1">
            <a:off x="6835006" y="6304886"/>
            <a:ext cx="353627" cy="96115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ttore dritto 21">
            <a:extLst>
              <a:ext uri="{FF2B5EF4-FFF2-40B4-BE49-F238E27FC236}">
                <a16:creationId xmlns:a16="http://schemas.microsoft.com/office/drawing/2014/main" id="{D42F981B-6AFD-439E-E16A-B33FCE7873A6}"/>
              </a:ext>
            </a:extLst>
          </p:cNvPr>
          <p:cNvCxnSpPr>
            <a:cxnSpLocks/>
          </p:cNvCxnSpPr>
          <p:nvPr/>
        </p:nvCxnSpPr>
        <p:spPr>
          <a:xfrm flipV="1">
            <a:off x="6652737" y="5870631"/>
            <a:ext cx="340044" cy="116642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1">
            <a:extLst>
              <a:ext uri="{FF2B5EF4-FFF2-40B4-BE49-F238E27FC236}">
                <a16:creationId xmlns:a16="http://schemas.microsoft.com/office/drawing/2014/main" id="{7AA49321-8652-F704-36A3-AAD6D4E3C7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05438" y="785062"/>
            <a:ext cx="3567291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altLang="it-IT" sz="2400" dirty="0">
                <a:solidFill>
                  <a:srgbClr val="000000"/>
                </a:solidFill>
                <a:latin typeface="+mn-lt"/>
              </a:rPr>
              <a:t>R</a:t>
            </a:r>
            <a:r>
              <a:rPr kumimoji="0" lang="it-IT" altLang="it-IT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isposta: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la </a:t>
            </a:r>
            <a:r>
              <a:rPr kumimoji="0" lang="it-IT" altLang="it-IT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proprietà invariantiva</a:t>
            </a:r>
            <a:endParaRPr kumimoji="0" lang="it-IT" altLang="it-IT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asellaDiTesto 15">
                <a:extLst>
                  <a:ext uri="{FF2B5EF4-FFF2-40B4-BE49-F238E27FC236}">
                    <a16:creationId xmlns:a16="http://schemas.microsoft.com/office/drawing/2014/main" id="{F66836D1-A9C7-64EE-684A-CF79AF042890}"/>
                  </a:ext>
                </a:extLst>
              </p:cNvPr>
              <p:cNvSpPr txBox="1"/>
              <p:nvPr/>
            </p:nvSpPr>
            <p:spPr>
              <a:xfrm>
                <a:off x="2967671" y="5928952"/>
                <a:ext cx="603049" cy="6183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16" name="CasellaDiTesto 15">
                <a:extLst>
                  <a:ext uri="{FF2B5EF4-FFF2-40B4-BE49-F238E27FC236}">
                    <a16:creationId xmlns:a16="http://schemas.microsoft.com/office/drawing/2014/main" id="{F66836D1-A9C7-64EE-684A-CF79AF0428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7671" y="5928952"/>
                <a:ext cx="603049" cy="618311"/>
              </a:xfrm>
              <a:prstGeom prst="rect">
                <a:avLst/>
              </a:prstGeom>
              <a:blipFill>
                <a:blip r:embed="rId16"/>
                <a:stretch>
                  <a:fillRect b="-4082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CasellaDiTesto 17">
                <a:extLst>
                  <a:ext uri="{FF2B5EF4-FFF2-40B4-BE49-F238E27FC236}">
                    <a16:creationId xmlns:a16="http://schemas.microsoft.com/office/drawing/2014/main" id="{F9B3AAA8-14E2-B8DC-A444-5150B21995D2}"/>
                  </a:ext>
                </a:extLst>
              </p:cNvPr>
              <p:cNvSpPr txBox="1"/>
              <p:nvPr/>
            </p:nvSpPr>
            <p:spPr>
              <a:xfrm>
                <a:off x="9099550" y="5765918"/>
                <a:ext cx="181056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altLang="it-IT" sz="28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it-IT" altLang="it-IT" sz="2800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it-IT" altLang="it-IT" sz="28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𝒂</m:t>
                      </m:r>
                      <m:r>
                        <a:rPr lang="it-IT" altLang="it-IT" sz="2800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it-IT" altLang="it-IT" sz="28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it-IT" sz="2800" dirty="0"/>
              </a:p>
            </p:txBody>
          </p:sp>
        </mc:Choice>
        <mc:Fallback>
          <p:sp>
            <p:nvSpPr>
              <p:cNvPr id="18" name="CasellaDiTesto 17">
                <a:extLst>
                  <a:ext uri="{FF2B5EF4-FFF2-40B4-BE49-F238E27FC236}">
                    <a16:creationId xmlns:a16="http://schemas.microsoft.com/office/drawing/2014/main" id="{F9B3AAA8-14E2-B8DC-A444-5150B21995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99550" y="5765918"/>
                <a:ext cx="1810560" cy="52322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Rectangle 1">
                <a:extLst>
                  <a:ext uri="{FF2B5EF4-FFF2-40B4-BE49-F238E27FC236}">
                    <a16:creationId xmlns:a16="http://schemas.microsoft.com/office/drawing/2014/main" id="{7E2E0F42-51A4-A444-446C-2CE1991688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87617" y="2834822"/>
                <a:ext cx="4976046" cy="105041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it-IT" altLang="it-IT" sz="24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</a:rPr>
                  <a:t>Semplificazione (numeri e lettere):</a:t>
                </a:r>
                <a:r>
                  <a:rPr kumimoji="0" lang="it-IT" altLang="it-IT" sz="24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</a:rPr>
                  <a:t> </a:t>
                </a:r>
              </a:p>
              <a:p>
                <a:r>
                  <a:rPr kumimoji="0" lang="it-IT" altLang="it-IT" sz="24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</a:rPr>
                  <a:t>frazione.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it-IT" altLang="it-IT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it-IT" altLang="it-IT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𝟏𝟓</m:t>
                        </m:r>
                        <m:sSup>
                          <m:sSupPr>
                            <m:ctrlPr>
                              <a:rPr lang="it-IT" altLang="it-IT" sz="2400" b="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it-IT" altLang="it-IT" sz="2400" b="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𝒂</m:t>
                            </m:r>
                          </m:e>
                          <m:sup>
                            <m:r>
                              <a:rPr lang="it-IT" altLang="it-IT" sz="2400" b="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p>
                        </m:sSup>
                        <m:sSup>
                          <m:sSupPr>
                            <m:ctrlPr>
                              <a:rPr lang="it-IT" altLang="it-IT" sz="2400" b="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it-IT" altLang="it-IT" sz="2400" b="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  <m:sup>
                            <m:r>
                              <a:rPr lang="it-IT" altLang="it-IT" sz="2400" b="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num>
                      <m:den>
                        <m:r>
                          <a:rPr lang="it-IT" altLang="it-IT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  <m:sSup>
                          <m:sSupPr>
                            <m:ctrlPr>
                              <a:rPr lang="it-IT" altLang="it-IT" sz="2400" b="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it-IT" altLang="it-IT" sz="2400" b="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𝒂</m:t>
                            </m:r>
                          </m:e>
                          <m:sup>
                            <m:r>
                              <a:rPr lang="it-IT" altLang="it-IT" sz="2400" b="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  <m:r>
                          <a:rPr lang="it-IT" altLang="it-IT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den>
                    </m:f>
                  </m:oMath>
                </a14:m>
                <a:endParaRPr lang="it-IT" sz="2400" dirty="0"/>
              </a:p>
            </p:txBody>
          </p:sp>
        </mc:Choice>
        <mc:Fallback>
          <p:sp>
            <p:nvSpPr>
              <p:cNvPr id="30" name="Rectangle 1">
                <a:extLst>
                  <a:ext uri="{FF2B5EF4-FFF2-40B4-BE49-F238E27FC236}">
                    <a16:creationId xmlns:a16="http://schemas.microsoft.com/office/drawing/2014/main" id="{7E2E0F42-51A4-A444-446C-2CE1991688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87617" y="2834822"/>
                <a:ext cx="4976046" cy="1050416"/>
              </a:xfrm>
              <a:prstGeom prst="rect">
                <a:avLst/>
              </a:prstGeom>
              <a:blipFill>
                <a:blip r:embed="rId18"/>
                <a:stretch>
                  <a:fillRect l="-2036" t="-4819" b="-7229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CasellaDiTesto 30">
                <a:extLst>
                  <a:ext uri="{FF2B5EF4-FFF2-40B4-BE49-F238E27FC236}">
                    <a16:creationId xmlns:a16="http://schemas.microsoft.com/office/drawing/2014/main" id="{E119CBDD-E558-7E5A-F770-B62C7C1BD949}"/>
                  </a:ext>
                </a:extLst>
              </p:cNvPr>
              <p:cNvSpPr txBox="1"/>
              <p:nvPr/>
            </p:nvSpPr>
            <p:spPr>
              <a:xfrm>
                <a:off x="8164096" y="4317682"/>
                <a:ext cx="3061414" cy="2832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altLang="it-IT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  <m:sSup>
                        <m:sSupPr>
                          <m:ctrlPr>
                            <a:rPr lang="it-IT" altLang="it-IT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altLang="it-IT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r>
                            <a:rPr lang="it-IT" altLang="it-IT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  <m:sSup>
                        <m:sSupPr>
                          <m:ctrlPr>
                            <a:rPr lang="it-IT" altLang="it-IT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altLang="it-IT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p>
                          <m:r>
                            <a:rPr lang="it-IT" altLang="it-IT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∙5∙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it-IT" dirty="0"/>
              </a:p>
            </p:txBody>
          </p:sp>
        </mc:Choice>
        <mc:Fallback>
          <p:sp>
            <p:nvSpPr>
              <p:cNvPr id="31" name="CasellaDiTesto 30">
                <a:extLst>
                  <a:ext uri="{FF2B5EF4-FFF2-40B4-BE49-F238E27FC236}">
                    <a16:creationId xmlns:a16="http://schemas.microsoft.com/office/drawing/2014/main" id="{E119CBDD-E558-7E5A-F770-B62C7C1BD9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4096" y="4317682"/>
                <a:ext cx="3061414" cy="283219"/>
              </a:xfrm>
              <a:prstGeom prst="rect">
                <a:avLst/>
              </a:prstGeom>
              <a:blipFill>
                <a:blip r:embed="rId19"/>
                <a:stretch>
                  <a:fillRect l="-1240" t="-4167" r="-1653" b="-4167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CasellaDiTesto 33">
                <a:extLst>
                  <a:ext uri="{FF2B5EF4-FFF2-40B4-BE49-F238E27FC236}">
                    <a16:creationId xmlns:a16="http://schemas.microsoft.com/office/drawing/2014/main" id="{9270A157-382E-B424-0EDB-8EA79F6D9B4A}"/>
                  </a:ext>
                </a:extLst>
              </p:cNvPr>
              <p:cNvSpPr txBox="1"/>
              <p:nvPr/>
            </p:nvSpPr>
            <p:spPr>
              <a:xfrm>
                <a:off x="6235817" y="5713226"/>
                <a:ext cx="2863733" cy="7938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it-IT" altLang="it-IT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altLang="it-IT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it-IT" altLang="it-IT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it-IT" altLang="it-IT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  <m:r>
                            <a:rPr lang="it-IT" altLang="it-IT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it-IT" altLang="it-IT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𝒂</m:t>
                          </m:r>
                          <m:r>
                            <a:rPr lang="it-IT" altLang="it-IT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it-IT" altLang="it-IT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𝒂</m:t>
                          </m:r>
                          <m:r>
                            <a:rPr lang="it-IT" altLang="it-IT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it-IT" altLang="it-IT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𝒂</m:t>
                          </m:r>
                          <m:r>
                            <a:rPr lang="it-IT" altLang="it-IT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it-IT" altLang="it-IT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𝒃</m:t>
                          </m:r>
                          <m:r>
                            <a:rPr lang="it-IT" altLang="it-IT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it-IT" altLang="it-IT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𝒃</m:t>
                          </m:r>
                          <m:r>
                            <a:rPr lang="it-IT" altLang="it-IT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it-IT" altLang="it-IT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it-IT" altLang="it-IT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it-IT" altLang="it-IT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  <m:r>
                            <a:rPr lang="it-IT" altLang="it-IT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it-IT" altLang="it-IT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𝒂</m:t>
                          </m:r>
                          <m:r>
                            <a:rPr lang="it-IT" altLang="it-IT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it-IT" altLang="it-IT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𝒃</m:t>
                          </m:r>
                        </m:den>
                      </m:f>
                    </m:oMath>
                  </m:oMathPara>
                </a14:m>
                <a:endParaRPr lang="it-IT" sz="2400" dirty="0"/>
              </a:p>
            </p:txBody>
          </p:sp>
        </mc:Choice>
        <mc:Fallback>
          <p:sp>
            <p:nvSpPr>
              <p:cNvPr id="34" name="CasellaDiTesto 33">
                <a:extLst>
                  <a:ext uri="{FF2B5EF4-FFF2-40B4-BE49-F238E27FC236}">
                    <a16:creationId xmlns:a16="http://schemas.microsoft.com/office/drawing/2014/main" id="{9270A157-382E-B424-0EDB-8EA79F6D9B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5817" y="5713226"/>
                <a:ext cx="2863733" cy="793872"/>
              </a:xfrm>
              <a:prstGeom prst="rect">
                <a:avLst/>
              </a:prstGeom>
              <a:blipFill>
                <a:blip r:embed="rId20"/>
                <a:stretch>
                  <a:fillRect l="-442" t="-1563" r="-2655" b="-625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Connettore dritto 36">
            <a:extLst>
              <a:ext uri="{FF2B5EF4-FFF2-40B4-BE49-F238E27FC236}">
                <a16:creationId xmlns:a16="http://schemas.microsoft.com/office/drawing/2014/main" id="{50554A61-D625-6A88-1017-8EB63DF56415}"/>
              </a:ext>
            </a:extLst>
          </p:cNvPr>
          <p:cNvCxnSpPr>
            <a:cxnSpLocks/>
          </p:cNvCxnSpPr>
          <p:nvPr/>
        </p:nvCxnSpPr>
        <p:spPr>
          <a:xfrm flipV="1">
            <a:off x="7020063" y="5896858"/>
            <a:ext cx="353627" cy="96115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ttore dritto 37">
            <a:extLst>
              <a:ext uri="{FF2B5EF4-FFF2-40B4-BE49-F238E27FC236}">
                <a16:creationId xmlns:a16="http://schemas.microsoft.com/office/drawing/2014/main" id="{55548093-9669-0177-DEA2-91A0BF9BD07E}"/>
              </a:ext>
            </a:extLst>
          </p:cNvPr>
          <p:cNvCxnSpPr>
            <a:cxnSpLocks/>
          </p:cNvCxnSpPr>
          <p:nvPr/>
        </p:nvCxnSpPr>
        <p:spPr>
          <a:xfrm flipV="1">
            <a:off x="7273429" y="6345025"/>
            <a:ext cx="353627" cy="96115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ttore dritto 38">
            <a:extLst>
              <a:ext uri="{FF2B5EF4-FFF2-40B4-BE49-F238E27FC236}">
                <a16:creationId xmlns:a16="http://schemas.microsoft.com/office/drawing/2014/main" id="{66C3C6A0-9735-CF5A-FCBC-A4AB45B88067}"/>
              </a:ext>
            </a:extLst>
          </p:cNvPr>
          <p:cNvCxnSpPr>
            <a:cxnSpLocks/>
          </p:cNvCxnSpPr>
          <p:nvPr/>
        </p:nvCxnSpPr>
        <p:spPr>
          <a:xfrm flipV="1">
            <a:off x="7450242" y="5915257"/>
            <a:ext cx="353627" cy="96115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ttore dritto 39">
            <a:extLst>
              <a:ext uri="{FF2B5EF4-FFF2-40B4-BE49-F238E27FC236}">
                <a16:creationId xmlns:a16="http://schemas.microsoft.com/office/drawing/2014/main" id="{60D4A010-9091-2600-52DD-44A546A925BC}"/>
              </a:ext>
            </a:extLst>
          </p:cNvPr>
          <p:cNvCxnSpPr>
            <a:cxnSpLocks/>
          </p:cNvCxnSpPr>
          <p:nvPr/>
        </p:nvCxnSpPr>
        <p:spPr>
          <a:xfrm flipV="1">
            <a:off x="7686829" y="6346234"/>
            <a:ext cx="353627" cy="96115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ttore dritto 40">
            <a:extLst>
              <a:ext uri="{FF2B5EF4-FFF2-40B4-BE49-F238E27FC236}">
                <a16:creationId xmlns:a16="http://schemas.microsoft.com/office/drawing/2014/main" id="{7815B0CA-4491-3F6D-6605-083C505C9D18}"/>
              </a:ext>
            </a:extLst>
          </p:cNvPr>
          <p:cNvCxnSpPr>
            <a:cxnSpLocks/>
          </p:cNvCxnSpPr>
          <p:nvPr/>
        </p:nvCxnSpPr>
        <p:spPr>
          <a:xfrm flipV="1">
            <a:off x="8246769" y="5843633"/>
            <a:ext cx="353627" cy="96115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ttore dritto 41">
            <a:extLst>
              <a:ext uri="{FF2B5EF4-FFF2-40B4-BE49-F238E27FC236}">
                <a16:creationId xmlns:a16="http://schemas.microsoft.com/office/drawing/2014/main" id="{0A9F5725-7927-6B88-B2EF-271D1CD22044}"/>
              </a:ext>
            </a:extLst>
          </p:cNvPr>
          <p:cNvCxnSpPr>
            <a:cxnSpLocks/>
          </p:cNvCxnSpPr>
          <p:nvPr/>
        </p:nvCxnSpPr>
        <p:spPr>
          <a:xfrm flipV="1">
            <a:off x="8108864" y="6339858"/>
            <a:ext cx="353627" cy="96115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9706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1" grpId="0"/>
      <p:bldP spid="14" grpId="0"/>
      <p:bldP spid="15" grpId="0"/>
      <p:bldP spid="24" grpId="0"/>
      <p:bldP spid="26" grpId="0"/>
      <p:bldP spid="27" grpId="0"/>
      <p:bldP spid="5" grpId="0"/>
      <p:bldP spid="4" grpId="0" uiExpand="1" build="allAtOnce"/>
      <p:bldP spid="16" grpId="0"/>
      <p:bldP spid="18" grpId="0"/>
      <p:bldP spid="30" grpId="0"/>
      <p:bldP spid="31" grpId="0"/>
      <p:bldP spid="3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A17EA9-D8AB-5591-5538-7E87D56F68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>
            <a:extLst>
              <a:ext uri="{FF2B5EF4-FFF2-40B4-BE49-F238E27FC236}">
                <a16:creationId xmlns:a16="http://schemas.microsoft.com/office/drawing/2014/main" id="{275817D9-62AD-F786-CDBB-91983FAC5E2B}"/>
              </a:ext>
            </a:extLst>
          </p:cNvPr>
          <p:cNvSpPr txBox="1">
            <a:spLocks/>
          </p:cNvSpPr>
          <p:nvPr/>
        </p:nvSpPr>
        <p:spPr>
          <a:xfrm>
            <a:off x="0" y="1837422"/>
            <a:ext cx="12192000" cy="182976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dirty="0">
                <a:solidFill>
                  <a:srgbClr val="C00000"/>
                </a:solidFill>
              </a:rPr>
              <a:t>Le frazioni </a:t>
            </a:r>
          </a:p>
          <a:p>
            <a:pPr>
              <a:defRPr/>
            </a:pPr>
            <a:r>
              <a:rPr lang="it-IT" dirty="0">
                <a:solidFill>
                  <a:srgbClr val="C00000"/>
                </a:solidFill>
              </a:rPr>
              <a:t>algebriche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29FB03AF-697C-4A0A-B27F-6B714B3EE3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40" y="17406"/>
            <a:ext cx="892130" cy="709867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AA707F7F-0E80-83B9-96BD-650124812F2A}"/>
              </a:ext>
            </a:extLst>
          </p:cNvPr>
          <p:cNvSpPr txBox="1"/>
          <p:nvPr/>
        </p:nvSpPr>
        <p:spPr>
          <a:xfrm>
            <a:off x="0" y="6607094"/>
            <a:ext cx="12191999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750" dirty="0">
                <a:solidFill>
                  <a:schemeClr val="bg1">
                    <a:lumMod val="50000"/>
                  </a:schemeClr>
                </a:solidFill>
              </a:rPr>
              <a:t>Prof. Domenico Lo Iacono</a:t>
            </a:r>
          </a:p>
        </p:txBody>
      </p:sp>
    </p:spTree>
    <p:extLst>
      <p:ext uri="{BB962C8B-B14F-4D97-AF65-F5344CB8AC3E}">
        <p14:creationId xmlns:p14="http://schemas.microsoft.com/office/powerpoint/2010/main" val="28017813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7C2B8C-5C10-1863-950D-81CFF51168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BDDFAA18-243A-5B30-B674-B332EF5DA2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40" y="17406"/>
            <a:ext cx="892130" cy="709867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68B7E4E8-4EE6-40FB-0EC6-4CE2FBF02B47}"/>
              </a:ext>
            </a:extLst>
          </p:cNvPr>
          <p:cNvSpPr txBox="1"/>
          <p:nvPr/>
        </p:nvSpPr>
        <p:spPr>
          <a:xfrm>
            <a:off x="0" y="6607094"/>
            <a:ext cx="12191999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750" dirty="0">
                <a:solidFill>
                  <a:schemeClr val="bg1">
                    <a:lumMod val="50000"/>
                  </a:schemeClr>
                </a:solidFill>
              </a:rPr>
              <a:t>Prof. Domenico Lo Iacono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39589790-C48E-9BC1-B6E5-C5797E63AD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1588" y="1981997"/>
            <a:ext cx="4632460" cy="2532625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3705CBB9-1E9F-34A7-1783-696C886AEDE7}"/>
              </a:ext>
            </a:extLst>
          </p:cNvPr>
          <p:cNvSpPr txBox="1"/>
          <p:nvPr/>
        </p:nvSpPr>
        <p:spPr>
          <a:xfrm>
            <a:off x="1030778" y="141506"/>
            <a:ext cx="107584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itchFamily="2" charset="2"/>
              <a:buChar char="ß"/>
            </a:pPr>
            <a:r>
              <a:rPr lang="it-IT" sz="2400" b="1" dirty="0">
                <a:solidFill>
                  <a:srgbClr val="C00000"/>
                </a:solidFill>
              </a:rPr>
              <a:t>Il Ponte dall’aritmetica all'Algebra:                                              I Monomi e polinomi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01D0CC7E-C1DF-181E-B110-5D42A728DCF3}"/>
              </a:ext>
            </a:extLst>
          </p:cNvPr>
          <p:cNvSpPr txBox="1"/>
          <p:nvPr/>
        </p:nvSpPr>
        <p:spPr>
          <a:xfrm>
            <a:off x="159328" y="2220194"/>
            <a:ext cx="14622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>
                <a:solidFill>
                  <a:srgbClr val="C00000"/>
                </a:solidFill>
                <a:sym typeface="Wingdings" pitchFamily="2" charset="2"/>
              </a:rPr>
              <a:t>Numeri</a:t>
            </a:r>
            <a:endParaRPr lang="it-IT" sz="3200" b="1" dirty="0">
              <a:solidFill>
                <a:srgbClr val="C00000"/>
              </a:solidFill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BD2FD588-7B7A-4C75-C1BF-AFBB40EB15D4}"/>
              </a:ext>
            </a:extLst>
          </p:cNvPr>
          <p:cNvSpPr txBox="1"/>
          <p:nvPr/>
        </p:nvSpPr>
        <p:spPr>
          <a:xfrm>
            <a:off x="3117721" y="3022215"/>
            <a:ext cx="170271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3200" b="1" dirty="0">
                <a:solidFill>
                  <a:srgbClr val="C00000"/>
                </a:solidFill>
              </a:rPr>
              <a:t>Monomi</a:t>
            </a:r>
          </a:p>
          <a:p>
            <a:pPr algn="ctr"/>
            <a:r>
              <a:rPr lang="it-IT" sz="3200" b="1" dirty="0">
                <a:solidFill>
                  <a:srgbClr val="C00000"/>
                </a:solidFill>
              </a:rPr>
              <a:t>e</a:t>
            </a:r>
          </a:p>
          <a:p>
            <a:pPr algn="ctr"/>
            <a:r>
              <a:rPr lang="it-IT" sz="3200" b="1" dirty="0">
                <a:solidFill>
                  <a:srgbClr val="C00000"/>
                </a:solidFill>
              </a:rPr>
              <a:t>polinomi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17FD8B5A-ACBC-4DAF-CAE0-95E6B4DF1CBD}"/>
              </a:ext>
            </a:extLst>
          </p:cNvPr>
          <p:cNvSpPr txBox="1"/>
          <p:nvPr/>
        </p:nvSpPr>
        <p:spPr>
          <a:xfrm>
            <a:off x="6254048" y="2220194"/>
            <a:ext cx="14888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>
                <a:solidFill>
                  <a:srgbClr val="C00000"/>
                </a:solidFill>
              </a:rPr>
              <a:t>Algebra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6D8B7E94-8C51-50BE-6ADF-D0EB43CF262D}"/>
              </a:ext>
            </a:extLst>
          </p:cNvPr>
          <p:cNvSpPr txBox="1"/>
          <p:nvPr/>
        </p:nvSpPr>
        <p:spPr>
          <a:xfrm>
            <a:off x="575216" y="4951018"/>
            <a:ext cx="65507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rgbClr val="C00000"/>
                </a:solidFill>
              </a:rPr>
              <a:t>I monomi e polinomi </a:t>
            </a:r>
            <a:r>
              <a:rPr lang="it-IT" sz="2400" dirty="0"/>
              <a:t>rappresentano il ponte che mi permette di passare dai numeri all’algebra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D6029109-2DF9-D91C-68B8-AB44FBB984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8442" y="1504782"/>
            <a:ext cx="3763557" cy="3542171"/>
          </a:xfrm>
          <a:prstGeom prst="rect">
            <a:avLst/>
          </a:prstGeom>
        </p:spPr>
      </p:pic>
      <p:cxnSp>
        <p:nvCxnSpPr>
          <p:cNvPr id="6" name="Connettore diritto a freccia 5">
            <a:extLst>
              <a:ext uri="{FF2B5EF4-FFF2-40B4-BE49-F238E27FC236}">
                <a16:creationId xmlns:a16="http://schemas.microsoft.com/office/drawing/2014/main" id="{46C3BCE5-8E8B-DF6D-9A5E-08A334C059E5}"/>
              </a:ext>
            </a:extLst>
          </p:cNvPr>
          <p:cNvCxnSpPr>
            <a:stCxn id="14" idx="3"/>
          </p:cNvCxnSpPr>
          <p:nvPr/>
        </p:nvCxnSpPr>
        <p:spPr>
          <a:xfrm flipV="1">
            <a:off x="7742917" y="1840909"/>
            <a:ext cx="580716" cy="671673"/>
          </a:xfrm>
          <a:prstGeom prst="straightConnector1">
            <a:avLst/>
          </a:prstGeom>
          <a:ln w="444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diritto a freccia 8">
            <a:extLst>
              <a:ext uri="{FF2B5EF4-FFF2-40B4-BE49-F238E27FC236}">
                <a16:creationId xmlns:a16="http://schemas.microsoft.com/office/drawing/2014/main" id="{8CC8AAB4-DAA0-08D4-AF1F-AB824B574ACD}"/>
              </a:ext>
            </a:extLst>
          </p:cNvPr>
          <p:cNvCxnSpPr>
            <a:cxnSpLocks/>
          </p:cNvCxnSpPr>
          <p:nvPr/>
        </p:nvCxnSpPr>
        <p:spPr>
          <a:xfrm>
            <a:off x="7756711" y="2503124"/>
            <a:ext cx="553127" cy="2054481"/>
          </a:xfrm>
          <a:prstGeom prst="straightConnector1">
            <a:avLst/>
          </a:prstGeom>
          <a:ln w="444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diritto a freccia 10">
            <a:extLst>
              <a:ext uri="{FF2B5EF4-FFF2-40B4-BE49-F238E27FC236}">
                <a16:creationId xmlns:a16="http://schemas.microsoft.com/office/drawing/2014/main" id="{309B1C02-F8E5-815C-2342-FAD9B87D2399}"/>
              </a:ext>
            </a:extLst>
          </p:cNvPr>
          <p:cNvCxnSpPr>
            <a:cxnSpLocks/>
          </p:cNvCxnSpPr>
          <p:nvPr/>
        </p:nvCxnSpPr>
        <p:spPr>
          <a:xfrm flipV="1">
            <a:off x="7756169" y="2503124"/>
            <a:ext cx="672273" cy="9457"/>
          </a:xfrm>
          <a:prstGeom prst="straightConnector1">
            <a:avLst/>
          </a:prstGeom>
          <a:ln w="444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diritto a freccia 19">
            <a:extLst>
              <a:ext uri="{FF2B5EF4-FFF2-40B4-BE49-F238E27FC236}">
                <a16:creationId xmlns:a16="http://schemas.microsoft.com/office/drawing/2014/main" id="{E8369E26-3457-C082-E995-CB05F814579C}"/>
              </a:ext>
            </a:extLst>
          </p:cNvPr>
          <p:cNvCxnSpPr>
            <a:cxnSpLocks/>
            <a:endCxn id="4" idx="1"/>
          </p:cNvCxnSpPr>
          <p:nvPr/>
        </p:nvCxnSpPr>
        <p:spPr>
          <a:xfrm>
            <a:off x="7736875" y="2507851"/>
            <a:ext cx="691567" cy="768017"/>
          </a:xfrm>
          <a:prstGeom prst="straightConnector1">
            <a:avLst/>
          </a:prstGeom>
          <a:ln w="444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5F81AF70-76FD-76CE-7697-DBFB91CF2D7F}"/>
              </a:ext>
            </a:extLst>
          </p:cNvPr>
          <p:cNvSpPr txBox="1"/>
          <p:nvPr/>
        </p:nvSpPr>
        <p:spPr>
          <a:xfrm rot="19495538">
            <a:off x="9437225" y="3279091"/>
            <a:ext cx="17459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400" b="1" dirty="0">
                <a:solidFill>
                  <a:srgbClr val="C00000"/>
                </a:solidFill>
              </a:rPr>
              <a:t>Analisi</a:t>
            </a:r>
            <a:endParaRPr lang="it-IT" sz="3200" b="1" dirty="0">
              <a:solidFill>
                <a:srgbClr val="C00000"/>
              </a:solidFill>
            </a:endParaRP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AB90D0C6-561A-8E76-7164-587513D123B7}"/>
              </a:ext>
            </a:extLst>
          </p:cNvPr>
          <p:cNvSpPr txBox="1"/>
          <p:nvPr/>
        </p:nvSpPr>
        <p:spPr>
          <a:xfrm>
            <a:off x="8309838" y="5046952"/>
            <a:ext cx="36448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/>
              <a:t>Per poi entrare e visitare quell’immensa cattedra e che è </a:t>
            </a:r>
            <a:r>
              <a:rPr lang="it-IT" sz="2400" b="1" dirty="0">
                <a:solidFill>
                  <a:srgbClr val="C00000"/>
                </a:solidFill>
              </a:rPr>
              <a:t>l’analisi Matematica.</a:t>
            </a:r>
          </a:p>
        </p:txBody>
      </p:sp>
    </p:spTree>
    <p:extLst>
      <p:ext uri="{BB962C8B-B14F-4D97-AF65-F5344CB8AC3E}">
        <p14:creationId xmlns:p14="http://schemas.microsoft.com/office/powerpoint/2010/main" val="7749919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413A49-933A-AED9-95DA-E456BC6AC5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311D4B9F-B28E-5BCF-44DE-9CCA1C0E98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40" y="17406"/>
            <a:ext cx="892130" cy="709867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C3202427-3556-BD57-6071-A8B188FADA0D}"/>
              </a:ext>
            </a:extLst>
          </p:cNvPr>
          <p:cNvSpPr txBox="1"/>
          <p:nvPr/>
        </p:nvSpPr>
        <p:spPr>
          <a:xfrm>
            <a:off x="0" y="6607094"/>
            <a:ext cx="12191999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750" dirty="0">
                <a:solidFill>
                  <a:schemeClr val="bg1">
                    <a:lumMod val="50000"/>
                  </a:schemeClr>
                </a:solidFill>
              </a:rPr>
              <a:t>Prof. Domenico Lo Iacono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4">
                <a:extLst>
                  <a:ext uri="{FF2B5EF4-FFF2-40B4-BE49-F238E27FC236}">
                    <a16:creationId xmlns:a16="http://schemas.microsoft.com/office/drawing/2014/main" id="{84772AF0-D717-7CD1-2FAC-8BEDEBB5DB5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8044" y="855443"/>
                <a:ext cx="11561998" cy="9860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just" eaLnBrk="1" hangingPunct="1">
                  <a:buClr>
                    <a:srgbClr val="FF0000"/>
                  </a:buClr>
                </a:pPr>
                <a:r>
                  <a:rPr lang="it-IT" altLang="it-IT" sz="2400" b="1" dirty="0">
                    <a:solidFill>
                      <a:srgbClr val="C00000"/>
                    </a:solidFill>
                    <a:latin typeface="+mn-lt"/>
                    <a:cs typeface="Arial" panose="020B0604020202020204" pitchFamily="34" charset="0"/>
                  </a:rPr>
                  <a:t>Rapporto tra polinomi</a:t>
                </a:r>
                <a:endParaRPr lang="it-IT" altLang="it-IT" sz="2400" dirty="0">
                  <a:solidFill>
                    <a:srgbClr val="C00000"/>
                  </a:solidFill>
                  <a:latin typeface="+mn-lt"/>
                  <a:cs typeface="Arial" panose="020B0604020202020204" pitchFamily="34" charset="0"/>
                </a:endParaRPr>
              </a:p>
              <a:p>
                <a:pPr algn="just" eaLnBrk="1" hangingPunct="1">
                  <a:buClr>
                    <a:srgbClr val="FF0000"/>
                  </a:buClr>
                </a:pPr>
                <a:r>
                  <a:rPr lang="it-IT" altLang="it-IT" sz="2400" dirty="0">
                    <a:latin typeface="+mn-lt"/>
                    <a:cs typeface="Arial" panose="020B0604020202020204" pitchFamily="34" charset="0"/>
                  </a:rPr>
                  <a:t>Espressione letterale del tipo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it-IT" altLang="it-IT" sz="240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it-IT" altLang="it-IT" sz="2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𝐴</m:t>
                        </m:r>
                      </m:num>
                      <m:den>
                        <m:r>
                          <a:rPr lang="it-IT" altLang="it-IT" sz="2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𝐵</m:t>
                        </m:r>
                      </m:den>
                    </m:f>
                  </m:oMath>
                </a14:m>
                <a:r>
                  <a:rPr lang="it-IT" altLang="it-IT" sz="2400" dirty="0">
                    <a:latin typeface="+mn-lt"/>
                    <a:cs typeface="Arial" panose="020B0604020202020204" pitchFamily="34" charset="0"/>
                  </a:rPr>
                  <a:t>  , con </a:t>
                </a:r>
                <a:r>
                  <a:rPr lang="it-IT" altLang="it-IT" sz="2400" i="1" dirty="0">
                    <a:latin typeface="+mn-lt"/>
                    <a:cs typeface="Arial" panose="020B0604020202020204" pitchFamily="34" charset="0"/>
                  </a:rPr>
                  <a:t>A</a:t>
                </a:r>
                <a:r>
                  <a:rPr lang="it-IT" altLang="it-IT" sz="2400" dirty="0">
                    <a:latin typeface="+mn-lt"/>
                    <a:cs typeface="Arial" panose="020B0604020202020204" pitchFamily="34" charset="0"/>
                  </a:rPr>
                  <a:t> e </a:t>
                </a:r>
                <a:r>
                  <a:rPr lang="it-IT" altLang="it-IT" sz="2400" i="1" dirty="0">
                    <a:latin typeface="+mn-lt"/>
                    <a:cs typeface="Arial" panose="020B0604020202020204" pitchFamily="34" charset="0"/>
                  </a:rPr>
                  <a:t>B</a:t>
                </a:r>
                <a:r>
                  <a:rPr lang="it-IT" altLang="it-IT" sz="2400" dirty="0">
                    <a:latin typeface="+mn-lt"/>
                    <a:cs typeface="Arial" panose="020B0604020202020204" pitchFamily="34" charset="0"/>
                  </a:rPr>
                  <a:t> monomi o polinomi e </a:t>
                </a:r>
                <a:r>
                  <a:rPr lang="it-IT" altLang="it-IT" sz="2400" i="1" dirty="0">
                    <a:latin typeface="+mn-lt"/>
                    <a:cs typeface="Arial" panose="020B0604020202020204" pitchFamily="34" charset="0"/>
                  </a:rPr>
                  <a:t>B</a:t>
                </a:r>
                <a:r>
                  <a:rPr lang="it-IT" altLang="it-IT" sz="2400" dirty="0">
                    <a:latin typeface="+mn-lt"/>
                    <a:cs typeface="Arial" panose="020B0604020202020204" pitchFamily="34" charset="0"/>
                  </a:rPr>
                  <a:t> ≠ 0</a:t>
                </a:r>
              </a:p>
            </p:txBody>
          </p:sp>
        </mc:Choice>
        <mc:Fallback xmlns="">
          <p:sp>
            <p:nvSpPr>
              <p:cNvPr id="10" name="TextBox 4">
                <a:extLst>
                  <a:ext uri="{FF2B5EF4-FFF2-40B4-BE49-F238E27FC236}">
                    <a16:creationId xmlns:a16="http://schemas.microsoft.com/office/drawing/2014/main" id="{84772AF0-D717-7CD1-2FAC-8BEDEBB5DB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8044" y="855443"/>
                <a:ext cx="11561998" cy="986039"/>
              </a:xfrm>
              <a:prstGeom prst="rect">
                <a:avLst/>
              </a:prstGeom>
              <a:blipFill>
                <a:blip r:embed="rId3"/>
                <a:stretch>
                  <a:fillRect l="-878" t="-5128" b="-641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asellaDiTesto 4">
            <a:extLst>
              <a:ext uri="{FF2B5EF4-FFF2-40B4-BE49-F238E27FC236}">
                <a16:creationId xmlns:a16="http://schemas.microsoft.com/office/drawing/2014/main" id="{E2F40494-B7D6-09FB-09DA-5B159E3ABD02}"/>
              </a:ext>
            </a:extLst>
          </p:cNvPr>
          <p:cNvSpPr txBox="1"/>
          <p:nvPr/>
        </p:nvSpPr>
        <p:spPr>
          <a:xfrm>
            <a:off x="884158" y="205592"/>
            <a:ext cx="85696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 i="0" u="none" strike="noStrike" dirty="0">
                <a:solidFill>
                  <a:srgbClr val="C00000"/>
                </a:solidFill>
                <a:effectLst/>
              </a:rPr>
              <a:t>L'Introduzione delle Frazioni Algebriche</a:t>
            </a:r>
            <a:endParaRPr lang="it-IT" sz="2400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1">
                <a:extLst>
                  <a:ext uri="{FF2B5EF4-FFF2-40B4-BE49-F238E27FC236}">
                    <a16:creationId xmlns:a16="http://schemas.microsoft.com/office/drawing/2014/main" id="{353D8E14-9051-D4BF-1AEF-6CFA444890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044" y="2243233"/>
                <a:ext cx="8396466" cy="6166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/>
                <a:r>
                  <a:rPr lang="it-IT" altLang="it-IT" sz="2400" dirty="0">
                    <a:solidFill>
                      <a:srgbClr val="000000"/>
                    </a:solidFill>
                    <a:latin typeface="+mn-lt"/>
                  </a:rPr>
                  <a:t>D</a:t>
                </a:r>
                <a:r>
                  <a:rPr kumimoji="0" lang="it-IT" altLang="it-IT" sz="24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</a:rPr>
                  <a:t>ata </a:t>
                </a:r>
                <a:r>
                  <a:rPr lang="it-IT" altLang="it-IT" sz="2400" dirty="0">
                    <a:solidFill>
                      <a:srgbClr val="000000"/>
                    </a:solidFill>
                    <a:latin typeface="+mn-lt"/>
                  </a:rPr>
                  <a:t> la frazione </a:t>
                </a:r>
                <a:r>
                  <a:rPr kumimoji="0" lang="it-IT" altLang="it-IT" sz="24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</a:rPr>
                  <a:t>algebrica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it-IT" altLang="it-IT" sz="24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it-IT" altLang="it-IT" sz="2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lang="it-IT" altLang="it-IT" sz="2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−3</m:t>
                        </m:r>
                      </m:num>
                      <m:den>
                        <m:r>
                          <a:rPr lang="it-IT" altLang="it-IT" sz="2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lang="it-IT" altLang="it-IT" sz="2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+2</m:t>
                        </m:r>
                      </m:den>
                    </m:f>
                  </m:oMath>
                </a14:m>
                <a:r>
                  <a:rPr kumimoji="0" lang="it-IT" altLang="it-IT" sz="24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</a:rPr>
                  <a:t> .      </a:t>
                </a:r>
                <a:r>
                  <a:rPr lang="it-IT" altLang="it-IT" sz="2400" dirty="0">
                    <a:solidFill>
                      <a:srgbClr val="000000"/>
                    </a:solidFill>
                    <a:latin typeface="+mn-lt"/>
                  </a:rPr>
                  <a:t>è un rapporto tra due polinomi.</a:t>
                </a:r>
              </a:p>
            </p:txBody>
          </p:sp>
        </mc:Choice>
        <mc:Fallback xmlns="">
          <p:sp>
            <p:nvSpPr>
              <p:cNvPr id="6" name="Rectangle 1">
                <a:extLst>
                  <a:ext uri="{FF2B5EF4-FFF2-40B4-BE49-F238E27FC236}">
                    <a16:creationId xmlns:a16="http://schemas.microsoft.com/office/drawing/2014/main" id="{353D8E14-9051-D4BF-1AEF-6CFA444890F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8044" y="2243233"/>
                <a:ext cx="8396466" cy="616644"/>
              </a:xfrm>
              <a:prstGeom prst="rect">
                <a:avLst/>
              </a:prstGeom>
              <a:blipFill>
                <a:blip r:embed="rId4"/>
                <a:stretch>
                  <a:fillRect l="-1210" r="-151" b="-1000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asellaDiTesto 6">
            <a:extLst>
              <a:ext uri="{FF2B5EF4-FFF2-40B4-BE49-F238E27FC236}">
                <a16:creationId xmlns:a16="http://schemas.microsoft.com/office/drawing/2014/main" id="{86FD94F3-C22F-2982-7AD0-68BB0E17432A}"/>
              </a:ext>
            </a:extLst>
          </p:cNvPr>
          <p:cNvSpPr txBox="1"/>
          <p:nvPr/>
        </p:nvSpPr>
        <p:spPr>
          <a:xfrm>
            <a:off x="3696835" y="5491465"/>
            <a:ext cx="41650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 i="0" u="none" strike="noStrike" dirty="0">
                <a:solidFill>
                  <a:srgbClr val="C00000"/>
                </a:solidFill>
                <a:effectLst/>
              </a:rPr>
              <a:t>il Problema del Denominatore!</a:t>
            </a:r>
            <a:endParaRPr lang="it-IT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4914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E48C5D-ACE6-BA1D-5860-8E1331B9D8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93C3FA06-612B-C144-326B-0C6D0F39F5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40" y="17406"/>
            <a:ext cx="892130" cy="709867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C94E1114-454D-730F-AEDA-39F065D5C3D7}"/>
              </a:ext>
            </a:extLst>
          </p:cNvPr>
          <p:cNvSpPr txBox="1"/>
          <p:nvPr/>
        </p:nvSpPr>
        <p:spPr>
          <a:xfrm>
            <a:off x="0" y="6607094"/>
            <a:ext cx="12191999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750" dirty="0">
                <a:solidFill>
                  <a:schemeClr val="bg1">
                    <a:lumMod val="50000"/>
                  </a:schemeClr>
                </a:solidFill>
              </a:rPr>
              <a:t>Prof. Domenico Lo Iacono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1885A3CA-4EE2-9BF2-584E-B3DFD8382474}"/>
              </a:ext>
            </a:extLst>
          </p:cNvPr>
          <p:cNvSpPr txBox="1"/>
          <p:nvPr/>
        </p:nvSpPr>
        <p:spPr>
          <a:xfrm>
            <a:off x="1030778" y="141506"/>
            <a:ext cx="84500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>
                <a:solidFill>
                  <a:srgbClr val="C00000"/>
                </a:solidFill>
              </a:rPr>
              <a:t>Da scomposizione con numeri </a:t>
            </a:r>
            <a:r>
              <a:rPr lang="it-IT" sz="2400" b="1" dirty="0">
                <a:solidFill>
                  <a:srgbClr val="C00000"/>
                </a:solidFill>
                <a:sym typeface="Wingdings" pitchFamily="2" charset="2"/>
              </a:rPr>
              <a:t> scomposizione numeri e lettere</a:t>
            </a:r>
            <a:endParaRPr lang="it-IT" sz="2400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1">
                <a:extLst>
                  <a:ext uri="{FF2B5EF4-FFF2-40B4-BE49-F238E27FC236}">
                    <a16:creationId xmlns:a16="http://schemas.microsoft.com/office/drawing/2014/main" id="{01FDBB71-084C-143A-BA26-D9EE47C279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7833" y="3247172"/>
                <a:ext cx="11720946" cy="121225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it-IT" altLang="it-IT" sz="2400" dirty="0">
                    <a:solidFill>
                      <a:srgbClr val="000000"/>
                    </a:solidFill>
                    <a:latin typeface="+mn-lt"/>
                  </a:rPr>
                  <a:t>Introduciamo le lettere:</a:t>
                </a:r>
              </a:p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it-IT" altLang="it-IT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it-IT" altLang="it-IT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altLang="it-IT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it-IT" altLang="it-IT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it-IT" altLang="it-IT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−4</m:t>
                          </m:r>
                        </m:num>
                        <m:den>
                          <m:sSup>
                            <m:sSupPr>
                              <m:ctrlPr>
                                <a:rPr lang="it-IT" altLang="it-IT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altLang="it-IT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it-IT" altLang="it-IT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it-IT" altLang="it-IT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+4</m:t>
                          </m:r>
                          <m:r>
                            <a:rPr lang="it-IT" altLang="it-IT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it-IT" altLang="it-IT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+4</m:t>
                          </m:r>
                        </m:den>
                      </m:f>
                    </m:oMath>
                  </m:oMathPara>
                </a14:m>
                <a:endParaRPr lang="it-IT" altLang="it-IT" sz="2400" b="1" dirty="0">
                  <a:solidFill>
                    <a:srgbClr val="000000"/>
                  </a:solidFill>
                  <a:latin typeface="+mn-lt"/>
                </a:endParaRPr>
              </a:p>
            </p:txBody>
          </p:sp>
        </mc:Choice>
        <mc:Fallback>
          <p:sp>
            <p:nvSpPr>
              <p:cNvPr id="6" name="Rectangle 1">
                <a:extLst>
                  <a:ext uri="{FF2B5EF4-FFF2-40B4-BE49-F238E27FC236}">
                    <a16:creationId xmlns:a16="http://schemas.microsoft.com/office/drawing/2014/main" id="{01FDBB71-084C-143A-BA26-D9EE47C2796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7833" y="3247172"/>
                <a:ext cx="11720946" cy="1212255"/>
              </a:xfrm>
              <a:prstGeom prst="rect">
                <a:avLst/>
              </a:prstGeom>
              <a:blipFill>
                <a:blip r:embed="rId3"/>
                <a:stretch>
                  <a:fillRect l="-758" t="-3093" b="-3093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2">
                <a:extLst>
                  <a:ext uri="{FF2B5EF4-FFF2-40B4-BE49-F238E27FC236}">
                    <a16:creationId xmlns:a16="http://schemas.microsoft.com/office/drawing/2014/main" id="{261B8087-1E27-4D52-B03A-AADE973431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644" y="814637"/>
                <a:ext cx="11837324" cy="173207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/>
                <a:r>
                  <a:rPr kumimoji="0" lang="it-IT" altLang="it-IT" sz="24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</a:rPr>
                  <a:t>Ragazzi, cosa facevamo con</a:t>
                </a:r>
                <a:r>
                  <a:rPr kumimoji="0" lang="it-IT" altLang="it-IT" sz="2400" b="0" i="0" u="none" strike="noStrike" cap="none" normalizeH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</a:rPr>
                  <a:t>. </a:t>
                </a:r>
                <a14:m>
                  <m:oMath xmlns:m="http://schemas.openxmlformats.org/officeDocument/2006/math">
                    <m:r>
                      <a:rPr lang="it-IT" altLang="it-IT" sz="2400" b="0" i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it-IT" altLang="it-IT" sz="24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it-IT" altLang="it-IT" sz="24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𝟕𝟎</m:t>
                        </m:r>
                      </m:num>
                      <m:den>
                        <m:r>
                          <a:rPr lang="it-IT" altLang="it-IT" sz="24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𝟒𝟐</m:t>
                        </m:r>
                        <m:r>
                          <a:rPr lang="it-IT" altLang="it-IT" sz="24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kumimoji="0" lang="it-IT" altLang="it-IT" sz="24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</a:rPr>
                  <a:t> ? </a:t>
                </a:r>
              </a:p>
              <a:p>
                <a:pPr marL="342900" lvl="0" indent="-342900">
                  <a:buFont typeface="Arial" panose="020B0604020202020204" pitchFamily="34" charset="0"/>
                  <a:buChar char="•"/>
                </a:pPr>
                <a:endParaRPr kumimoji="0" lang="it-IT" altLang="it-IT" sz="24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+mn-lt"/>
                </a:endParaRPr>
              </a:p>
              <a:p>
                <a:pPr marL="342900" lvl="0" indent="-342900">
                  <a:buFont typeface="Arial" panose="020B0604020202020204" pitchFamily="34" charset="0"/>
                  <a:buChar char="•"/>
                </a:pPr>
                <a:r>
                  <a:rPr kumimoji="0" lang="it-IT" altLang="it-IT" sz="24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</a:rPr>
                  <a:t>Lo scomponevamo in fattori </a:t>
                </a:r>
              </a:p>
              <a:p>
                <a:pPr marL="342900" lvl="0" indent="-342900">
                  <a:buFont typeface="Arial" panose="020B0604020202020204" pitchFamily="34" charset="0"/>
                  <a:buChar char="•"/>
                </a:pPr>
                <a:r>
                  <a:rPr kumimoji="0" lang="it-IT" altLang="it-IT" sz="24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</a:rPr>
                  <a:t>semplificavamo i fattori comuni.</a:t>
                </a:r>
                <a:endParaRPr kumimoji="0" lang="it-IT" altLang="it-IT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</mc:Choice>
        <mc:Fallback xmlns="">
          <p:sp>
            <p:nvSpPr>
              <p:cNvPr id="9" name="Rectangle 2">
                <a:extLst>
                  <a:ext uri="{FF2B5EF4-FFF2-40B4-BE49-F238E27FC236}">
                    <a16:creationId xmlns:a16="http://schemas.microsoft.com/office/drawing/2014/main" id="{261B8087-1E27-4D52-B03A-AADE973431B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9644" y="814637"/>
                <a:ext cx="11837324" cy="1732077"/>
              </a:xfrm>
              <a:prstGeom prst="rect">
                <a:avLst/>
              </a:prstGeom>
              <a:blipFill>
                <a:blip r:embed="rId4"/>
                <a:stretch>
                  <a:fillRect l="-857" b="-8029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A6EF2D4C-CE39-4592-5D4B-560100A1D95C}"/>
              </a:ext>
            </a:extLst>
          </p:cNvPr>
          <p:cNvSpPr txBox="1"/>
          <p:nvPr/>
        </p:nvSpPr>
        <p:spPr>
          <a:xfrm>
            <a:off x="3850060" y="4809385"/>
            <a:ext cx="46193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/>
              <a:t>Qui faremo la stessa identica cosa!"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CasellaDiTesto 13">
                <a:extLst>
                  <a:ext uri="{FF2B5EF4-FFF2-40B4-BE49-F238E27FC236}">
                    <a16:creationId xmlns:a16="http://schemas.microsoft.com/office/drawing/2014/main" id="{3F65D96A-3929-6DC8-FF79-D690127C0EE4}"/>
                  </a:ext>
                </a:extLst>
              </p:cNvPr>
              <p:cNvSpPr txBox="1"/>
              <p:nvPr/>
            </p:nvSpPr>
            <p:spPr>
              <a:xfrm>
                <a:off x="4327868" y="5432352"/>
                <a:ext cx="2863733" cy="8745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it-I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it-IT" altLang="it-IT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it-IT" sz="2400" i="1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d>
                          <m:d>
                            <m:dPr>
                              <m:ctrlPr>
                                <a:rPr lang="it-I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it-IT" sz="2400" i="1"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it-IT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it-IT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it-IT" sz="2400" i="1">
                                  <a:latin typeface="Cambria Math" panose="02040503050406030204" pitchFamily="18" charset="0"/>
                                </a:rPr>
                                <m:t>+2)</m:t>
                              </m:r>
                            </m:e>
                            <m:sup>
                              <m:r>
                                <a:rPr lang="it-IT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it-IT" sz="2400" dirty="0"/>
              </a:p>
            </p:txBody>
          </p:sp>
        </mc:Choice>
        <mc:Fallback>
          <p:sp>
            <p:nvSpPr>
              <p:cNvPr id="14" name="CasellaDiTesto 13">
                <a:extLst>
                  <a:ext uri="{FF2B5EF4-FFF2-40B4-BE49-F238E27FC236}">
                    <a16:creationId xmlns:a16="http://schemas.microsoft.com/office/drawing/2014/main" id="{3F65D96A-3929-6DC8-FF79-D690127C0E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7868" y="5432352"/>
                <a:ext cx="2863733" cy="874598"/>
              </a:xfrm>
              <a:prstGeom prst="rect">
                <a:avLst/>
              </a:prstGeom>
              <a:blipFill>
                <a:blip r:embed="rId5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B2D62C49-ED54-A4F9-5794-DA73E056C860}"/>
              </a:ext>
            </a:extLst>
          </p:cNvPr>
          <p:cNvSpPr txBox="1"/>
          <p:nvPr/>
        </p:nvSpPr>
        <p:spPr>
          <a:xfrm>
            <a:off x="3771606" y="5628745"/>
            <a:ext cx="4860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>
                <a:solidFill>
                  <a:srgbClr val="C00000"/>
                </a:solidFill>
                <a:sym typeface="Wingdings" pitchFamily="2" charset="2"/>
              </a:rPr>
              <a:t></a:t>
            </a:r>
            <a:endParaRPr lang="it-IT" sz="2400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CasellaDiTesto 15">
                <a:extLst>
                  <a:ext uri="{FF2B5EF4-FFF2-40B4-BE49-F238E27FC236}">
                    <a16:creationId xmlns:a16="http://schemas.microsoft.com/office/drawing/2014/main" id="{21E04CB4-57F2-C987-64E2-1D35974C199E}"/>
                  </a:ext>
                </a:extLst>
              </p:cNvPr>
              <p:cNvSpPr txBox="1"/>
              <p:nvPr/>
            </p:nvSpPr>
            <p:spPr>
              <a:xfrm>
                <a:off x="7191601" y="5601634"/>
                <a:ext cx="2863733" cy="8745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it-I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it-IT" altLang="it-IT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it-IT" sz="2400" i="1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d>
                        </m:num>
                        <m:den>
                          <m:r>
                            <a:rPr lang="it-IT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it-IT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it-IT" sz="2400" i="1">
                              <a:latin typeface="Cambria Math" panose="02040503050406030204" pitchFamily="18" charset="0"/>
                            </a:rPr>
                            <m:t>+2)</m:t>
                          </m:r>
                        </m:den>
                      </m:f>
                    </m:oMath>
                  </m:oMathPara>
                </a14:m>
                <a:endParaRPr lang="it-IT" sz="2400" dirty="0"/>
              </a:p>
            </p:txBody>
          </p:sp>
        </mc:Choice>
        <mc:Fallback>
          <p:sp>
            <p:nvSpPr>
              <p:cNvPr id="16" name="CasellaDiTesto 15">
                <a:extLst>
                  <a:ext uri="{FF2B5EF4-FFF2-40B4-BE49-F238E27FC236}">
                    <a16:creationId xmlns:a16="http://schemas.microsoft.com/office/drawing/2014/main" id="{21E04CB4-57F2-C987-64E2-1D35974C19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1601" y="5601634"/>
                <a:ext cx="2863733" cy="874598"/>
              </a:xfrm>
              <a:prstGeom prst="rect">
                <a:avLst/>
              </a:prstGeom>
              <a:blipFill>
                <a:blip r:embed="rId6"/>
                <a:stretch>
                  <a:fillRect b="-10145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44EC22D-2015-677F-CC31-D9389817FCC3}"/>
              </a:ext>
            </a:extLst>
          </p:cNvPr>
          <p:cNvSpPr txBox="1"/>
          <p:nvPr/>
        </p:nvSpPr>
        <p:spPr>
          <a:xfrm>
            <a:off x="6948586" y="5628745"/>
            <a:ext cx="4860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>
                <a:solidFill>
                  <a:srgbClr val="C00000"/>
                </a:solidFill>
                <a:sym typeface="Wingdings" pitchFamily="2" charset="2"/>
              </a:rPr>
              <a:t></a:t>
            </a:r>
            <a:endParaRPr lang="it-IT" sz="2400" b="1" dirty="0">
              <a:solidFill>
                <a:srgbClr val="C00000"/>
              </a:solidFill>
            </a:endParaRP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14870DA4-BECD-8F10-0DC2-0AB414A9113C}"/>
              </a:ext>
            </a:extLst>
          </p:cNvPr>
          <p:cNvSpPr txBox="1"/>
          <p:nvPr/>
        </p:nvSpPr>
        <p:spPr>
          <a:xfrm>
            <a:off x="889190" y="6285142"/>
            <a:ext cx="1950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altLang="it-IT" sz="2400" dirty="0">
                <a:solidFill>
                  <a:srgbClr val="C00000"/>
                </a:solidFill>
              </a:rPr>
              <a:t>scomponiamo</a:t>
            </a:r>
            <a:endParaRPr lang="it-IT" sz="2400" dirty="0">
              <a:solidFill>
                <a:srgbClr val="C00000"/>
              </a:solidFill>
            </a:endParaRP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3583575E-EFBF-B7DA-57AD-F5AEF9592E75}"/>
              </a:ext>
            </a:extLst>
          </p:cNvPr>
          <p:cNvSpPr txBox="1"/>
          <p:nvPr/>
        </p:nvSpPr>
        <p:spPr>
          <a:xfrm>
            <a:off x="4715217" y="6285142"/>
            <a:ext cx="20890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altLang="it-IT" sz="2400" dirty="0">
                <a:solidFill>
                  <a:srgbClr val="C00000"/>
                </a:solidFill>
              </a:rPr>
              <a:t>semplifichiamo</a:t>
            </a:r>
            <a:endParaRPr lang="it-IT" sz="2400" dirty="0">
              <a:solidFill>
                <a:srgbClr val="C00000"/>
              </a:solidFill>
            </a:endParaRP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CD8ED695-DEFC-453A-6522-1E4A7D6422B8}"/>
              </a:ext>
            </a:extLst>
          </p:cNvPr>
          <p:cNvSpPr txBox="1"/>
          <p:nvPr/>
        </p:nvSpPr>
        <p:spPr>
          <a:xfrm>
            <a:off x="7859330" y="6285141"/>
            <a:ext cx="12201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>
                <a:solidFill>
                  <a:srgbClr val="C00000"/>
                </a:solidFill>
              </a:rPr>
              <a:t>risultato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asellaDiTesto 9">
                <a:extLst>
                  <a:ext uri="{FF2B5EF4-FFF2-40B4-BE49-F238E27FC236}">
                    <a16:creationId xmlns:a16="http://schemas.microsoft.com/office/drawing/2014/main" id="{CF040CA0-4965-07E2-5E30-C4DF1076DB93}"/>
                  </a:ext>
                </a:extLst>
              </p:cNvPr>
              <p:cNvSpPr txBox="1"/>
              <p:nvPr/>
            </p:nvSpPr>
            <p:spPr>
              <a:xfrm>
                <a:off x="1150888" y="5506094"/>
                <a:ext cx="1419298" cy="6527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it-IT" alt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it-IT" alt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alt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it-IT" alt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it-IT" alt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−4</m:t>
                          </m:r>
                        </m:num>
                        <m:den>
                          <m:sSup>
                            <m:sSupPr>
                              <m:ctrlPr>
                                <a:rPr lang="it-IT" alt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alt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it-IT" altLang="it-IT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it-IT" alt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+4</m:t>
                          </m:r>
                          <m:r>
                            <a:rPr lang="it-IT" alt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it-IT" alt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+4</m:t>
                          </m:r>
                        </m:den>
                      </m:f>
                    </m:oMath>
                  </m:oMathPara>
                </a14:m>
                <a:endParaRPr lang="it-IT" dirty="0"/>
              </a:p>
            </p:txBody>
          </p:sp>
        </mc:Choice>
        <mc:Fallback>
          <p:sp>
            <p:nvSpPr>
              <p:cNvPr id="10" name="CasellaDiTesto 9">
                <a:extLst>
                  <a:ext uri="{FF2B5EF4-FFF2-40B4-BE49-F238E27FC236}">
                    <a16:creationId xmlns:a16="http://schemas.microsoft.com/office/drawing/2014/main" id="{CF040CA0-4965-07E2-5E30-C4DF1076DB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0888" y="5506094"/>
                <a:ext cx="1419298" cy="652743"/>
              </a:xfrm>
              <a:prstGeom prst="rect">
                <a:avLst/>
              </a:prstGeom>
              <a:blipFill>
                <a:blip r:embed="rId7"/>
                <a:stretch>
                  <a:fillRect b="-384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Connettore dritto 20">
            <a:extLst>
              <a:ext uri="{FF2B5EF4-FFF2-40B4-BE49-F238E27FC236}">
                <a16:creationId xmlns:a16="http://schemas.microsoft.com/office/drawing/2014/main" id="{478871FF-6A9C-5F25-C5AE-C1177EF81E32}"/>
              </a:ext>
            </a:extLst>
          </p:cNvPr>
          <p:cNvCxnSpPr>
            <a:cxnSpLocks/>
          </p:cNvCxnSpPr>
          <p:nvPr/>
        </p:nvCxnSpPr>
        <p:spPr>
          <a:xfrm flipV="1">
            <a:off x="5759733" y="5571194"/>
            <a:ext cx="1044517" cy="220905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dritto 23">
            <a:extLst>
              <a:ext uri="{FF2B5EF4-FFF2-40B4-BE49-F238E27FC236}">
                <a16:creationId xmlns:a16="http://schemas.microsoft.com/office/drawing/2014/main" id="{B26A44CB-0CCD-CC46-0E6D-FD697DF0065A}"/>
              </a:ext>
            </a:extLst>
          </p:cNvPr>
          <p:cNvCxnSpPr>
            <a:cxnSpLocks/>
          </p:cNvCxnSpPr>
          <p:nvPr/>
        </p:nvCxnSpPr>
        <p:spPr>
          <a:xfrm flipV="1">
            <a:off x="6011501" y="5984176"/>
            <a:ext cx="385706" cy="106234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96157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FC5F82-16B3-0189-A1C5-8DC234CDCB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BB01F45D-C957-8E8C-F4D5-ED2F28672A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40" y="17406"/>
            <a:ext cx="892130" cy="709867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AF50D07F-92FF-493C-2FC7-D5A55361C812}"/>
              </a:ext>
            </a:extLst>
          </p:cNvPr>
          <p:cNvSpPr txBox="1"/>
          <p:nvPr/>
        </p:nvSpPr>
        <p:spPr>
          <a:xfrm>
            <a:off x="0" y="6607094"/>
            <a:ext cx="12191999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750" dirty="0">
                <a:solidFill>
                  <a:schemeClr val="bg1">
                    <a:lumMod val="50000"/>
                  </a:schemeClr>
                </a:solidFill>
              </a:rPr>
              <a:t>Prof. Domenico Lo Iacono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91DC4FAB-A8F2-13DA-4C74-3438D99734CB}"/>
              </a:ext>
            </a:extLst>
          </p:cNvPr>
          <p:cNvSpPr txBox="1"/>
          <p:nvPr/>
        </p:nvSpPr>
        <p:spPr>
          <a:xfrm>
            <a:off x="1030778" y="141506"/>
            <a:ext cx="49011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>
                <a:solidFill>
                  <a:srgbClr val="C00000"/>
                </a:solidFill>
                <a:sym typeface="Wingdings" pitchFamily="2" charset="2"/>
              </a:rPr>
              <a:t> </a:t>
            </a:r>
            <a:r>
              <a:rPr lang="it-IT" sz="2400" b="1" dirty="0">
                <a:solidFill>
                  <a:srgbClr val="C00000"/>
                </a:solidFill>
              </a:rPr>
              <a:t>Il Ponte Verso l'Algebra: I Monomi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1">
                <a:extLst>
                  <a:ext uri="{FF2B5EF4-FFF2-40B4-BE49-F238E27FC236}">
                    <a16:creationId xmlns:a16="http://schemas.microsoft.com/office/drawing/2014/main" id="{DCACF0C9-7CF2-94FD-38F4-EDB33F4CD5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3125" y="727273"/>
                <a:ext cx="11626955" cy="568091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it-IT" altLang="it-IT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r>
                  <a:rPr kumimoji="0" lang="it-IT" altLang="it-IT" sz="2400" b="1" i="0" u="none" strike="noStrike" cap="none" normalizeH="0" baseline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Arial" panose="020B0604020202020204" pitchFamily="34" charset="0"/>
                  </a:rPr>
                  <a:t>Errore comune:</a:t>
                </a:r>
                <a:endParaRPr lang="it-IT" altLang="it-IT" sz="2400" b="1" dirty="0">
                  <a:solidFill>
                    <a:srgbClr val="C00000"/>
                  </a:solidFill>
                  <a:latin typeface="Arial" panose="020B0604020202020204" pitchFamily="34" charset="0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it-IT" altLang="it-IT" sz="18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r>
                  <a:rPr kumimoji="0" lang="it-IT" altLang="it-IT" sz="1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Sottolinea che </a:t>
                </a:r>
                <a:r>
                  <a:rPr kumimoji="0" lang="it-IT" altLang="it-IT" sz="1800" b="0" i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non</a:t>
                </a:r>
                <a:r>
                  <a:rPr kumimoji="0" lang="it-IT" altLang="it-IT" sz="1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 possiamo fare questo: 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it-IT" altLang="it-IT" sz="18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endParaRPr>
              </a:p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it-IT" altLang="it-IT" sz="36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0" lang="it-IT" altLang="it-IT" sz="36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12</m:t>
                        </m:r>
                      </m:num>
                      <m:den>
                        <m:r>
                          <a:rPr kumimoji="0" lang="it-IT" altLang="it-IT" sz="36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18</m:t>
                        </m:r>
                      </m:den>
                    </m:f>
                    <m:r>
                      <a:rPr kumimoji="0" lang="it-IT" altLang="it-IT" sz="3600" b="0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it-IT" altLang="it-IT" sz="3600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it-IT" altLang="it-IT" sz="3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it-IT" altLang="it-IT" sz="3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it-IT" altLang="it-IT" sz="3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0+2</m:t>
                        </m:r>
                      </m:num>
                      <m:den>
                        <m:r>
                          <a:rPr lang="it-IT" altLang="it-IT" sz="3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10+8</m:t>
                        </m:r>
                      </m:den>
                    </m:f>
                    <m:r>
                      <a:rPr lang="it-IT" altLang="it-IT" sz="36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    </m:t>
                    </m:r>
                  </m:oMath>
                </a14:m>
                <a:r>
                  <a:rPr kumimoji="0" lang="it-IT" altLang="it-IT" sz="1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 cancellare il 10. </a:t>
                </a:r>
              </a:p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it-IT" altLang="it-IT" dirty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kumimoji="0" lang="it-IT" altLang="it-IT" sz="18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endParaRPr>
              </a:p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it-IT" altLang="it-IT" dirty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it-IT" altLang="it-IT" dirty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it-IT" altLang="it-IT" dirty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it-IT" altLang="it-IT" dirty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it-IT" altLang="it-IT" dirty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it-IT" altLang="it-IT" dirty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it-IT" altLang="it-IT" dirty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it-IT" altLang="it-IT" dirty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it-IT" altLang="it-IT" sz="1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Si possono cancellare solo i </a:t>
                </a:r>
                <a:r>
                  <a:rPr kumimoji="0" lang="it-IT" altLang="it-IT" sz="18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fattori</a:t>
                </a:r>
                <a:r>
                  <a:rPr kumimoji="0" lang="it-IT" altLang="it-IT" sz="1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 (parti di una moltiplicazione), non gli </a:t>
                </a:r>
                <a:r>
                  <a:rPr kumimoji="0" lang="it-IT" altLang="it-IT" sz="18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addendi</a:t>
                </a:r>
                <a:r>
                  <a:rPr kumimoji="0" lang="it-IT" altLang="it-IT" sz="1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 (parti di una somma).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it-IT" altLang="it-IT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Rectangle 1">
                <a:extLst>
                  <a:ext uri="{FF2B5EF4-FFF2-40B4-BE49-F238E27FC236}">
                    <a16:creationId xmlns:a16="http://schemas.microsoft.com/office/drawing/2014/main" id="{DCACF0C9-7CF2-94FD-38F4-EDB33F4CD5F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3125" y="727273"/>
                <a:ext cx="11626955" cy="5680914"/>
              </a:xfrm>
              <a:prstGeom prst="rect">
                <a:avLst/>
              </a:prstGeom>
              <a:blipFill>
                <a:blip r:embed="rId3"/>
                <a:stretch>
                  <a:fillRect l="-764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Connettore dritto 9">
            <a:extLst>
              <a:ext uri="{FF2B5EF4-FFF2-40B4-BE49-F238E27FC236}">
                <a16:creationId xmlns:a16="http://schemas.microsoft.com/office/drawing/2014/main" id="{BF83E94A-D38C-5881-3E80-3BBC40BCEAC2}"/>
              </a:ext>
            </a:extLst>
          </p:cNvPr>
          <p:cNvCxnSpPr>
            <a:cxnSpLocks/>
          </p:cNvCxnSpPr>
          <p:nvPr/>
        </p:nvCxnSpPr>
        <p:spPr>
          <a:xfrm flipV="1">
            <a:off x="5148775" y="2264195"/>
            <a:ext cx="508782" cy="339191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dritto 20">
            <a:extLst>
              <a:ext uri="{FF2B5EF4-FFF2-40B4-BE49-F238E27FC236}">
                <a16:creationId xmlns:a16="http://schemas.microsoft.com/office/drawing/2014/main" id="{4FDD5A98-DB36-8A98-54DD-8D055503C0C0}"/>
              </a:ext>
            </a:extLst>
          </p:cNvPr>
          <p:cNvCxnSpPr>
            <a:cxnSpLocks/>
          </p:cNvCxnSpPr>
          <p:nvPr/>
        </p:nvCxnSpPr>
        <p:spPr>
          <a:xfrm flipV="1">
            <a:off x="5148775" y="2772839"/>
            <a:ext cx="508782" cy="339191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682C5872-2D92-A612-4FE4-D1A0E2D79DB5}"/>
              </a:ext>
            </a:extLst>
          </p:cNvPr>
          <p:cNvSpPr txBox="1"/>
          <p:nvPr/>
        </p:nvSpPr>
        <p:spPr>
          <a:xfrm>
            <a:off x="3624113" y="3366030"/>
            <a:ext cx="494377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6600" b="1" dirty="0">
                <a:solidFill>
                  <a:srgbClr val="FF0000"/>
                </a:solidFill>
                <a:highlight>
                  <a:srgbClr val="FFFF00"/>
                </a:highlight>
              </a:rPr>
              <a:t>NOOOOOOO</a:t>
            </a:r>
          </a:p>
        </p:txBody>
      </p:sp>
      <p:pic>
        <p:nvPicPr>
          <p:cNvPr id="23" name="Immagine 22">
            <a:extLst>
              <a:ext uri="{FF2B5EF4-FFF2-40B4-BE49-F238E27FC236}">
                <a16:creationId xmlns:a16="http://schemas.microsoft.com/office/drawing/2014/main" id="{796886DC-44B7-728E-1554-4CC4B44372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266" y="2331037"/>
            <a:ext cx="2222319" cy="2195926"/>
          </a:xfrm>
          <a:prstGeom prst="rect">
            <a:avLst/>
          </a:prstGeom>
        </p:spPr>
      </p:pic>
      <p:pic>
        <p:nvPicPr>
          <p:cNvPr id="24" name="Immagine 23">
            <a:extLst>
              <a:ext uri="{FF2B5EF4-FFF2-40B4-BE49-F238E27FC236}">
                <a16:creationId xmlns:a16="http://schemas.microsoft.com/office/drawing/2014/main" id="{C9253660-3B6D-D046-E7ED-5683737F16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98933" y="2264195"/>
            <a:ext cx="2222319" cy="2195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482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3454AA-BD6F-1167-4A9B-04A50F8086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B0E1FA21-DF15-1A37-350D-347904FB26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40" y="17406"/>
            <a:ext cx="892130" cy="709867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75C6009C-94D6-7BF1-6818-1E8DD27B3DC9}"/>
              </a:ext>
            </a:extLst>
          </p:cNvPr>
          <p:cNvSpPr txBox="1"/>
          <p:nvPr/>
        </p:nvSpPr>
        <p:spPr>
          <a:xfrm>
            <a:off x="0" y="6607094"/>
            <a:ext cx="12191999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750" dirty="0">
                <a:solidFill>
                  <a:schemeClr val="bg1">
                    <a:lumMod val="50000"/>
                  </a:schemeClr>
                </a:solidFill>
              </a:rPr>
              <a:t>Prof. Domenico Lo Iacono</a:t>
            </a:r>
          </a:p>
        </p:txBody>
      </p:sp>
      <p:sp>
        <p:nvSpPr>
          <p:cNvPr id="5" name="TextBox 22">
            <a:extLst>
              <a:ext uri="{FF2B5EF4-FFF2-40B4-BE49-F238E27FC236}">
                <a16:creationId xmlns:a16="http://schemas.microsoft.com/office/drawing/2014/main" id="{A3481BC6-7092-E39E-21F5-C1421D8300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060" y="126276"/>
            <a:ext cx="410239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400" b="1" dirty="0">
                <a:solidFill>
                  <a:srgbClr val="C00000"/>
                </a:solidFill>
                <a:ea typeface="Verdana" pitchFamily="34" charset="0"/>
                <a:cs typeface="Arial" charset="0"/>
              </a:rPr>
              <a:t>Frazione algebrica</a:t>
            </a:r>
            <a:endParaRPr lang="it-IT" sz="1200" b="1" dirty="0">
              <a:solidFill>
                <a:srgbClr val="C00000"/>
              </a:solidFill>
              <a:ea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1">
                <a:extLst>
                  <a:ext uri="{FF2B5EF4-FFF2-40B4-BE49-F238E27FC236}">
                    <a16:creationId xmlns:a16="http://schemas.microsoft.com/office/drawing/2014/main" id="{4318CA97-A909-F2DB-E466-59A941CA72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3124" y="786667"/>
                <a:ext cx="11266275" cy="26455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it-IT" altLang="it-IT" sz="2000" b="1" i="0" u="none" strike="noStrike" cap="none" normalizeH="0" baseline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Arial" panose="020B0604020202020204" pitchFamily="34" charset="0"/>
                  </a:rPr>
                  <a:t>Definizione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it-IT" altLang="it-IT" sz="2000" b="0" i="0" u="none" strike="noStrike" cap="none" normalizeH="0" baseline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Arial" panose="020B0604020202020204" pitchFamily="34" charset="0"/>
                  </a:rPr>
                  <a:t> 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it-IT" altLang="it-IT" sz="20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Una </a:t>
                </a:r>
                <a:r>
                  <a:rPr kumimoji="0" lang="it-IT" altLang="it-IT" sz="2000" b="1" i="0" u="none" strike="noStrike" cap="none" normalizeH="0" baseline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Arial" panose="020B0604020202020204" pitchFamily="34" charset="0"/>
                  </a:rPr>
                  <a:t>frazione algebrica</a:t>
                </a:r>
                <a:r>
                  <a:rPr kumimoji="0" lang="it-IT" altLang="it-IT" sz="2000" b="0" i="0" u="none" strike="noStrike" cap="none" normalizeH="0" baseline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Arial" panose="020B0604020202020204" pitchFamily="34" charset="0"/>
                  </a:rPr>
                  <a:t> </a:t>
                </a:r>
                <a:r>
                  <a:rPr kumimoji="0" lang="it-IT" altLang="it-IT" sz="20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è semplicemente una frazione in cui numeratore e/o denominatore sono polinomi.</a:t>
                </a:r>
                <a:endParaRPr kumimoji="0" lang="it-IT" altLang="it-IT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it-IT" altLang="it-IT" sz="18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it-IT" altLang="it-IT" sz="1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Esempi: 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tabLst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it-IT" altLang="it-IT" sz="32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0" lang="it-IT" altLang="it-IT" sz="32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kumimoji="0" lang="it-IT" altLang="it-IT" sz="32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kumimoji="0" lang="it-IT" altLang="it-IT" sz="32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;  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it-IT" altLang="it-IT" sz="32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0" lang="it-IT" altLang="it-IT" sz="32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kumimoji="0" lang="it-IT" altLang="it-IT" sz="32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+2</m:t>
                        </m:r>
                      </m:num>
                      <m:den>
                        <m:r>
                          <a:rPr kumimoji="0" lang="it-IT" altLang="it-IT" sz="32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kumimoji="0" lang="it-IT" altLang="it-IT" sz="32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−1</m:t>
                        </m:r>
                      </m:den>
                    </m:f>
                  </m:oMath>
                </a14:m>
                <a:r>
                  <a:rPr kumimoji="0" lang="it-IT" altLang="it-IT" sz="32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;  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it-IT" altLang="it-IT" sz="32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kumimoji="0" lang="it-IT" altLang="it-IT" sz="32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0" lang="it-IT" altLang="it-IT" sz="32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kumimoji="0" lang="it-IT" altLang="it-IT" sz="32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kumimoji="0" lang="it-IT" altLang="it-IT" sz="32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−9</m:t>
                        </m:r>
                      </m:num>
                      <m:den>
                        <m:sSup>
                          <m:sSupPr>
                            <m:ctrlPr>
                              <a:rPr kumimoji="0" lang="it-IT" altLang="it-IT" sz="32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0" lang="it-IT" altLang="it-IT" sz="32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kumimoji="0" lang="it-IT" altLang="it-IT" sz="3200" b="0" i="1" u="none" strike="noStrike" cap="none" normalizeH="0" baseline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kumimoji="0" lang="it-IT" altLang="it-IT" sz="32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+4</m:t>
                        </m:r>
                        <m:r>
                          <a:rPr kumimoji="0" lang="it-IT" altLang="it-IT" sz="32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kumimoji="0" lang="it-IT" altLang="it-IT" sz="32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+4</m:t>
                        </m:r>
                      </m:den>
                    </m:f>
                  </m:oMath>
                </a14:m>
                <a:r>
                  <a:rPr kumimoji="0" lang="it-IT" altLang="it-IT" sz="32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.</a:t>
                </a:r>
              </a:p>
            </p:txBody>
          </p:sp>
        </mc:Choice>
        <mc:Fallback xmlns="">
          <p:sp>
            <p:nvSpPr>
              <p:cNvPr id="4" name="Rectangle 1">
                <a:extLst>
                  <a:ext uri="{FF2B5EF4-FFF2-40B4-BE49-F238E27FC236}">
                    <a16:creationId xmlns:a16="http://schemas.microsoft.com/office/drawing/2014/main" id="{4318CA97-A909-F2DB-E466-59A941CA72B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3124" y="786667"/>
                <a:ext cx="11266275" cy="2645532"/>
              </a:xfrm>
              <a:prstGeom prst="rect">
                <a:avLst/>
              </a:prstGeom>
              <a:blipFill>
                <a:blip r:embed="rId3"/>
                <a:stretch>
                  <a:fillRect l="-676" t="-476" b="-238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2">
            <a:extLst>
              <a:ext uri="{FF2B5EF4-FFF2-40B4-BE49-F238E27FC236}">
                <a16:creationId xmlns:a16="http://schemas.microsoft.com/office/drawing/2014/main" id="{3689E5F1-EB90-A905-77DF-E05B4E898C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125" y="4204038"/>
            <a:ext cx="11547766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20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La regola d'oro: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Richiama una regola fondamentale della matematica: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 matematica si può dividere per qualsiasi numero, tranne che per lo </a:t>
            </a:r>
            <a:r>
              <a:rPr kumimoji="0" lang="it-IT" altLang="it-IT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zero</a:t>
            </a:r>
            <a:r>
              <a:rPr kumimoji="0" lang="it-IT" altLang="it-IT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507BECB8-F032-CD69-E6FC-15649E043A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124" y="5893561"/>
            <a:ext cx="1101828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altLang="it-IT" sz="2000" dirty="0">
                <a:solidFill>
                  <a:srgbClr val="000000"/>
                </a:solidFill>
              </a:rPr>
              <a:t>QUINDI……..</a:t>
            </a:r>
            <a:r>
              <a:rPr kumimoji="0" lang="it-IT" altLang="it-IT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</a:rPr>
              <a:t>Il nostro denominatore </a:t>
            </a:r>
            <a:r>
              <a:rPr kumimoji="0" lang="it-IT" altLang="it-IT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</a:rPr>
              <a:t>non può </a:t>
            </a:r>
            <a:r>
              <a:rPr lang="it-IT" altLang="it-IT" sz="2000" b="1" dirty="0">
                <a:solidFill>
                  <a:srgbClr val="000000"/>
                </a:solidFill>
              </a:rPr>
              <a:t>mai </a:t>
            </a:r>
            <a:r>
              <a:rPr kumimoji="0" lang="it-IT" altLang="it-IT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</a:rPr>
              <a:t>essere zero</a:t>
            </a:r>
            <a:r>
              <a:rPr kumimoji="0" lang="it-IT" altLang="it-IT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</a:rPr>
              <a:t>.</a:t>
            </a:r>
            <a:endParaRPr kumimoji="0" lang="it-IT" altLang="it-IT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EF68AED4-1F98-8053-93F1-1495A13EF495}"/>
              </a:ext>
            </a:extLst>
          </p:cNvPr>
          <p:cNvSpPr txBox="1"/>
          <p:nvPr/>
        </p:nvSpPr>
        <p:spPr>
          <a:xfrm>
            <a:off x="9961421" y="5614514"/>
            <a:ext cx="223057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it-IT" sz="2400" b="1" i="0" u="none" strike="noStrike" dirty="0">
                <a:solidFill>
                  <a:srgbClr val="C00000"/>
                </a:solidFill>
                <a:effectLst/>
              </a:rPr>
              <a:t>il Problema </a:t>
            </a:r>
          </a:p>
          <a:p>
            <a:pPr algn="r"/>
            <a:r>
              <a:rPr lang="it-IT" sz="2400" b="1" i="0" u="none" strike="noStrike" dirty="0">
                <a:solidFill>
                  <a:srgbClr val="C00000"/>
                </a:solidFill>
                <a:effectLst/>
              </a:rPr>
              <a:t>del </a:t>
            </a:r>
          </a:p>
          <a:p>
            <a:pPr algn="r"/>
            <a:r>
              <a:rPr lang="it-IT" sz="2400" b="1" i="0" u="none" strike="noStrike" dirty="0">
                <a:solidFill>
                  <a:srgbClr val="C00000"/>
                </a:solidFill>
                <a:effectLst/>
              </a:rPr>
              <a:t>Denominatore!</a:t>
            </a:r>
            <a:endParaRPr lang="it-IT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02071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17442E-7547-C838-8EBF-A1BC541DB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BED3A469-671A-8312-7272-D442F446F4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40" y="17406"/>
            <a:ext cx="892130" cy="709867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CAC46817-E04F-520E-2D83-321E78CD2E8E}"/>
              </a:ext>
            </a:extLst>
          </p:cNvPr>
          <p:cNvSpPr txBox="1"/>
          <p:nvPr/>
        </p:nvSpPr>
        <p:spPr>
          <a:xfrm>
            <a:off x="0" y="6607094"/>
            <a:ext cx="12191999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750" dirty="0">
                <a:solidFill>
                  <a:schemeClr val="bg1">
                    <a:lumMod val="50000"/>
                  </a:schemeClr>
                </a:solidFill>
              </a:rPr>
              <a:t>Prof. Domenico Lo Iacono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3DEA5FEC-75BE-13FD-E6A7-47ECF7873419}"/>
              </a:ext>
            </a:extLst>
          </p:cNvPr>
          <p:cNvSpPr txBox="1"/>
          <p:nvPr/>
        </p:nvSpPr>
        <p:spPr>
          <a:xfrm>
            <a:off x="884158" y="205592"/>
            <a:ext cx="85696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 i="0" u="none" strike="noStrike" dirty="0">
                <a:solidFill>
                  <a:srgbClr val="C00000"/>
                </a:solidFill>
                <a:effectLst/>
              </a:rPr>
              <a:t>Frazioni Algebriche Condizioni di Esistenza ‘’C.E.’’</a:t>
            </a:r>
            <a:endParaRPr lang="it-IT" sz="2400" b="1" dirty="0">
              <a:solidFill>
                <a:srgbClr val="C00000"/>
              </a:solidFill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F0EEDE3D-8ECC-418E-38FC-D7F59D4E42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762" y="-4825865"/>
            <a:ext cx="1101828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it-IT" altLang="it-IT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</a:rPr>
              <a:t>Imposta l'equazione: x−3=0, da cui x=3.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it-IT" altLang="it-IT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</a:rPr>
              <a:t>Spiega che x=3 renderebbe la frazione priva di significato. Le C.E. (o Dominio) sono la "carta d'identità" della frazione, la prima cosa da controllare.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23BC1C65-E1BD-5EC4-3376-2BE9E8CE55A0}"/>
              </a:ext>
            </a:extLst>
          </p:cNvPr>
          <p:cNvSpPr txBox="1"/>
          <p:nvPr/>
        </p:nvSpPr>
        <p:spPr>
          <a:xfrm>
            <a:off x="9791282" y="50609"/>
            <a:ext cx="223057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it-IT" sz="2400" b="1" i="0" u="none" strike="noStrike" dirty="0">
                <a:solidFill>
                  <a:srgbClr val="C00000"/>
                </a:solidFill>
                <a:effectLst/>
              </a:rPr>
              <a:t>il Problema </a:t>
            </a:r>
          </a:p>
          <a:p>
            <a:pPr algn="r"/>
            <a:r>
              <a:rPr lang="it-IT" sz="2400" b="1" i="0" u="none" strike="noStrike" dirty="0">
                <a:solidFill>
                  <a:srgbClr val="C00000"/>
                </a:solidFill>
                <a:effectLst/>
              </a:rPr>
              <a:t>del </a:t>
            </a:r>
          </a:p>
          <a:p>
            <a:pPr algn="r"/>
            <a:r>
              <a:rPr lang="it-IT" sz="2400" b="1" i="0" u="none" strike="noStrike" dirty="0">
                <a:solidFill>
                  <a:srgbClr val="C00000"/>
                </a:solidFill>
                <a:effectLst/>
              </a:rPr>
              <a:t>Denominatore!</a:t>
            </a:r>
            <a:endParaRPr lang="it-IT" sz="2400" b="1" dirty="0">
              <a:solidFill>
                <a:srgbClr val="C00000"/>
              </a:solidFill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C87C08FB-FCD3-F344-6646-09CA837265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075" y="727273"/>
            <a:ext cx="9191926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24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+mn-lt"/>
              </a:rPr>
              <a:t>Per le frazioni </a:t>
            </a:r>
            <a:r>
              <a:rPr lang="it-IT" altLang="it-IT" sz="2400" b="1" dirty="0">
                <a:solidFill>
                  <a:srgbClr val="C00000"/>
                </a:solidFill>
                <a:latin typeface="+mn-lt"/>
              </a:rPr>
              <a:t>numeriche</a:t>
            </a:r>
            <a:r>
              <a:rPr kumimoji="0" lang="it-IT" altLang="it-IT" sz="24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+mn-lt"/>
              </a:rPr>
              <a:t>:</a:t>
            </a:r>
            <a:r>
              <a:rPr kumimoji="0" lang="it-IT" altLang="it-IT" sz="24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+mn-lt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Il denominatore, non può essere mai zero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t-IT" altLang="it-IT" sz="2400" dirty="0">
              <a:solidFill>
                <a:srgbClr val="000000"/>
              </a:solidFill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24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+mn-lt"/>
              </a:rPr>
              <a:t>Per le frazioni algebriche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altLang="it-IT" sz="2400" dirty="0">
                <a:solidFill>
                  <a:srgbClr val="000000"/>
                </a:solidFill>
                <a:latin typeface="+mn-lt"/>
              </a:rPr>
              <a:t>Lo stesso</a:t>
            </a:r>
            <a:endParaRPr kumimoji="0" lang="it-IT" altLang="it-IT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1">
                <a:extLst>
                  <a:ext uri="{FF2B5EF4-FFF2-40B4-BE49-F238E27FC236}">
                    <a16:creationId xmlns:a16="http://schemas.microsoft.com/office/drawing/2014/main" id="{87EDB029-9399-1ECB-0049-9023F92DDE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8075" y="4129054"/>
                <a:ext cx="6888225" cy="27066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it-IT" altLang="it-IT" sz="1800" b="1" i="0" u="none" strike="noStrike" cap="none" normalizeH="0" baseline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Arial" panose="020B0604020202020204" pitchFamily="34" charset="0"/>
                  </a:rPr>
                  <a:t>Esempio 1:</a:t>
                </a:r>
                <a:r>
                  <a:rPr kumimoji="0" lang="it-IT" altLang="it-IT" sz="1800" b="0" i="0" u="none" strike="noStrike" cap="none" normalizeH="0" baseline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Arial" panose="020B0604020202020204" pitchFamily="34" charset="0"/>
                  </a:rPr>
                  <a:t> </a:t>
                </a:r>
              </a:p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it-IT" altLang="it-IT" sz="1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Nella frazione 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it-IT" altLang="it-IT" sz="2800" b="0" i="1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0" lang="it-IT" altLang="it-IT" sz="2800" b="0" i="1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kumimoji="0" lang="it-IT" altLang="it-IT" sz="2800" b="0" i="1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kumimoji="0" lang="it-IT" altLang="it-IT" sz="2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;</a:t>
                </a:r>
                <a:r>
                  <a:rPr kumimoji="0" lang="it-IT" altLang="it-IT" sz="2800" b="0" i="0" u="none" strike="noStrike" cap="none" normalizeH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  </a:t>
                </a:r>
                <a:r>
                  <a:rPr kumimoji="0" lang="it-IT" altLang="it-IT" sz="1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la </a:t>
                </a:r>
                <a14:m>
                  <m:oMath xmlns:m="http://schemas.openxmlformats.org/officeDocument/2006/math">
                    <m:r>
                      <a:rPr kumimoji="0" lang="it-IT" altLang="it-IT" sz="1800" b="0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</a:rPr>
                      <m:t>𝑥</m:t>
                    </m:r>
                    <m:r>
                      <a:rPr kumimoji="0" lang="it-IT" altLang="it-IT" sz="1800" b="0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≠0</m:t>
                    </m:r>
                  </m:oMath>
                </a14:m>
                <a:r>
                  <a:rPr lang="it-IT" altLang="it-IT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.    </a:t>
                </a:r>
                <a:r>
                  <a:rPr kumimoji="0" lang="it-IT" altLang="it-IT" sz="1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Questa è la C.E.</a:t>
                </a:r>
              </a:p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buFontTx/>
                  <a:buChar char="•"/>
                </a:pPr>
                <a:endParaRPr kumimoji="0" lang="it-IT" altLang="it-IT" sz="1800" b="0" i="0" u="none" strike="noStrike" cap="none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latin typeface="Arial" panose="020B0604020202020204" pitchFamily="34" charset="0"/>
                </a:endParaRPr>
              </a:p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it-IT" altLang="it-IT" sz="1800" b="1" i="0" u="none" strike="noStrike" cap="none" normalizeH="0" baseline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Arial" panose="020B0604020202020204" pitchFamily="34" charset="0"/>
                  </a:rPr>
                  <a:t>Esempio 2:</a:t>
                </a:r>
                <a:r>
                  <a:rPr kumimoji="0" lang="it-IT" altLang="it-IT" sz="1800" b="0" i="0" u="none" strike="noStrike" cap="none" normalizeH="0" baseline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Arial" panose="020B0604020202020204" pitchFamily="34" charset="0"/>
                  </a:rPr>
                  <a:t> </a:t>
                </a:r>
              </a:p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it-IT" altLang="it-IT" sz="1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Nella frazione </a:t>
                </a:r>
                <a:r>
                  <a:rPr lang="it-IT" altLang="it-IT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it-IT" altLang="it-IT" sz="28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it-IT" altLang="it-IT" sz="2800" b="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it-IT" altLang="it-IT" sz="2800" b="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+2</m:t>
                        </m:r>
                      </m:num>
                      <m:den>
                        <m:r>
                          <a:rPr lang="it-IT" altLang="it-IT" sz="2800" b="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it-IT" altLang="it-IT" sz="2800" b="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den>
                    </m:f>
                  </m:oMath>
                </a14:m>
                <a:r>
                  <a:rPr lang="it-IT" altLang="it-IT" sz="28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it-IT" altLang="it-IT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, </a:t>
                </a:r>
                <a:r>
                  <a:rPr kumimoji="0" lang="it-IT" altLang="it-IT" sz="1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Il denominatore </a:t>
                </a:r>
                <a:r>
                  <a:rPr lang="it-IT" altLang="it-IT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it-IT" altLang="it-IT" b="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it-IT" altLang="it-IT" b="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−1</m:t>
                    </m:r>
                    <m:r>
                      <a:rPr lang="it-IT" altLang="it-IT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0" lang="it-IT" altLang="it-IT" sz="1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deve essere zero;  </a:t>
                </a:r>
              </a:p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it-IT" altLang="it-IT" sz="1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quindi</a:t>
                </a:r>
                <a:r>
                  <a:rPr kumimoji="0" lang="it-IT" altLang="it-IT" sz="1800" b="0" i="0" u="none" strike="noStrike" cap="none" normalizeH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it-IT" altLang="it-IT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it-IT" altLang="it-IT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−1≠0</m:t>
                    </m:r>
                    <m:r>
                      <a:rPr lang="it-IT" altLang="it-IT" b="0" i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it-IT" altLang="it-IT" b="0" i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ossia</m:t>
                    </m:r>
                    <m:r>
                      <a:rPr lang="it-IT" altLang="it-IT" b="0" i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it-IT" altLang="it-IT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it-IT" altLang="it-IT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it-IT" altLang="it-IT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>
                      <a:rPr lang="it-IT" altLang="it-IT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kumimoji="0" lang="it-IT" altLang="it-IT" sz="18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; </a:t>
                </a:r>
                <a:r>
                  <a:rPr lang="it-IT" altLang="it-IT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Questa è la C.E.</a:t>
                </a:r>
                <a:endParaRPr kumimoji="0" lang="it-IT" altLang="it-IT" sz="18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it-IT" altLang="it-IT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" name="Rectangle 1">
                <a:extLst>
                  <a:ext uri="{FF2B5EF4-FFF2-40B4-BE49-F238E27FC236}">
                    <a16:creationId xmlns:a16="http://schemas.microsoft.com/office/drawing/2014/main" id="{87EDB029-9399-1ECB-0049-9023F92DDEB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8075" y="4129054"/>
                <a:ext cx="6888225" cy="2706638"/>
              </a:xfrm>
              <a:prstGeom prst="rect">
                <a:avLst/>
              </a:prstGeom>
              <a:blipFill>
                <a:blip r:embed="rId3"/>
                <a:stretch>
                  <a:fillRect l="-73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2">
            <a:extLst>
              <a:ext uri="{FF2B5EF4-FFF2-40B4-BE49-F238E27FC236}">
                <a16:creationId xmlns:a16="http://schemas.microsoft.com/office/drawing/2014/main" id="{44257564-1D5B-75C3-21C1-4C6BEF72F7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075" y="2913352"/>
            <a:ext cx="11171378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20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</a:rPr>
              <a:t>Condizioni di Esistenza (C.E.):</a:t>
            </a:r>
            <a:r>
              <a:rPr kumimoji="0" lang="it-IT" altLang="it-IT" sz="20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-webkit-standard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-webkit-standard"/>
              </a:rPr>
              <a:t>Dato che una frazione è una divisione, il denominatore </a:t>
            </a:r>
            <a:r>
              <a:rPr kumimoji="0" lang="it-IT" altLang="it-IT" sz="20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</a:rPr>
              <a:t>non può mai essere zero</a:t>
            </a:r>
            <a:r>
              <a:rPr kumimoji="0" lang="it-IT" altLang="it-IT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-webkit-standard"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-webkit-standard"/>
              </a:rPr>
              <a:t>Questo introduce il primo nuovo passo obbligatorio: le </a:t>
            </a:r>
            <a:r>
              <a:rPr kumimoji="0" lang="it-IT" altLang="it-IT" sz="20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</a:rPr>
              <a:t>Condizioni di Esistenza</a:t>
            </a:r>
            <a:r>
              <a:rPr kumimoji="0" lang="it-IT" altLang="it-IT" sz="20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-webkit-standard"/>
              </a:rPr>
              <a:t> </a:t>
            </a:r>
            <a:r>
              <a:rPr kumimoji="0" lang="it-IT" altLang="it-IT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-webkit-standard"/>
              </a:rPr>
              <a:t>(o Campo di Esistenza).</a:t>
            </a:r>
            <a:endParaRPr kumimoji="0" lang="it-IT" altLang="it-IT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635131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B20BE9-7A62-A105-EDC7-94C7D3490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D12696D7-9878-178F-6BD3-201B484B94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40" y="17406"/>
            <a:ext cx="892130" cy="709867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0C194EF0-413E-9FAC-7146-ED6BE41181C1}"/>
              </a:ext>
            </a:extLst>
          </p:cNvPr>
          <p:cNvSpPr txBox="1"/>
          <p:nvPr/>
        </p:nvSpPr>
        <p:spPr>
          <a:xfrm>
            <a:off x="0" y="6607094"/>
            <a:ext cx="12191999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750" dirty="0">
                <a:solidFill>
                  <a:schemeClr val="bg1">
                    <a:lumMod val="50000"/>
                  </a:schemeClr>
                </a:solidFill>
              </a:rPr>
              <a:t>Prof. Domenico Lo Iacono</a:t>
            </a:r>
          </a:p>
        </p:txBody>
      </p:sp>
      <p:sp>
        <p:nvSpPr>
          <p:cNvPr id="4" name="TextBox 17">
            <a:extLst>
              <a:ext uri="{FF2B5EF4-FFF2-40B4-BE49-F238E27FC236}">
                <a16:creationId xmlns:a16="http://schemas.microsoft.com/office/drawing/2014/main" id="{ABBA01E5-B97C-51A6-974E-7BDB28A529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059" y="4672877"/>
            <a:ext cx="180439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400" b="1" i="1" dirty="0">
                <a:solidFill>
                  <a:srgbClr val="008000"/>
                </a:solidFill>
                <a:latin typeface="+mn-lt"/>
              </a:rPr>
              <a:t>ESEMPI</a:t>
            </a:r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4B0602EC-4A9E-E935-C3B8-C8C26ECC34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69" y="781978"/>
            <a:ext cx="10925303" cy="1697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80975" indent="-1809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342900" indent="-342900" algn="just" eaLnBrk="1" hangingPunct="1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it-IT" altLang="it-IT" sz="2400" dirty="0">
                <a:solidFill>
                  <a:srgbClr val="000000"/>
                </a:solidFill>
                <a:latin typeface="+mn-lt"/>
              </a:rPr>
              <a:t>Rappresentano la "carta d'identità" della frazione, </a:t>
            </a:r>
          </a:p>
          <a:p>
            <a:pPr marL="342900" indent="-342900" algn="just" eaLnBrk="1" hangingPunct="1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it-IT" altLang="it-IT" sz="2400" dirty="0">
                <a:solidFill>
                  <a:srgbClr val="000000"/>
                </a:solidFill>
                <a:latin typeface="+mn-lt"/>
              </a:rPr>
              <a:t>la prima cosa da controllare.</a:t>
            </a:r>
            <a:endParaRPr lang="it-IT" altLang="it-IT" sz="2400" dirty="0">
              <a:latin typeface="+mn-lt"/>
            </a:endParaRPr>
          </a:p>
          <a:p>
            <a:pPr marL="342900" indent="-342900" algn="just" eaLnBrk="1" hangingPunct="1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it-IT" altLang="it-IT" sz="2400" dirty="0">
                <a:latin typeface="+mn-lt"/>
                <a:cs typeface="Arial" panose="020B0604020202020204" pitchFamily="34" charset="0"/>
              </a:rPr>
              <a:t>insieme dei valori che è possibile attribuire alle lettere.</a:t>
            </a:r>
          </a:p>
        </p:txBody>
      </p:sp>
      <p:sp>
        <p:nvSpPr>
          <p:cNvPr id="15" name="TextBox 4">
            <a:extLst>
              <a:ext uri="{FF2B5EF4-FFF2-40B4-BE49-F238E27FC236}">
                <a16:creationId xmlns:a16="http://schemas.microsoft.com/office/drawing/2014/main" id="{6C112DE9-04CD-E9DD-58AC-AD0FD0897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69" y="3443578"/>
            <a:ext cx="1138872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80975" indent="-1809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indent="0" algn="just" eaLnBrk="1" hangingPunct="1">
              <a:buClr>
                <a:srgbClr val="FF0000"/>
              </a:buClr>
            </a:pPr>
            <a:r>
              <a:rPr lang="it-IT" altLang="it-IT" sz="2400" b="1" dirty="0">
                <a:solidFill>
                  <a:srgbClr val="C00000"/>
                </a:solidFill>
                <a:latin typeface="+mn-lt"/>
                <a:cs typeface="Arial" panose="020B0604020202020204" pitchFamily="34" charset="0"/>
              </a:rPr>
              <a:t>condizione di esistenza</a:t>
            </a:r>
            <a:r>
              <a:rPr lang="it-IT" altLang="it-IT" sz="2400" dirty="0">
                <a:solidFill>
                  <a:srgbClr val="C00000"/>
                </a:solidFill>
                <a:latin typeface="+mn-lt"/>
                <a:cs typeface="Arial" panose="020B0604020202020204" pitchFamily="34" charset="0"/>
              </a:rPr>
              <a:t>: </a:t>
            </a:r>
            <a:r>
              <a:rPr lang="it-IT" altLang="it-IT" sz="2400" dirty="0">
                <a:latin typeface="+mn-lt"/>
                <a:cs typeface="Arial" panose="020B0604020202020204" pitchFamily="34" charset="0"/>
              </a:rPr>
              <a:t>condizioni che indicano quali valori delle lettere devono essere esclusi.</a:t>
            </a:r>
          </a:p>
        </p:txBody>
      </p:sp>
      <p:grpSp>
        <p:nvGrpSpPr>
          <p:cNvPr id="16" name="Group 36">
            <a:extLst>
              <a:ext uri="{FF2B5EF4-FFF2-40B4-BE49-F238E27FC236}">
                <a16:creationId xmlns:a16="http://schemas.microsoft.com/office/drawing/2014/main" id="{93698046-E81C-A755-AA39-ED2E7AED030E}"/>
              </a:ext>
            </a:extLst>
          </p:cNvPr>
          <p:cNvGrpSpPr>
            <a:grpSpLocks/>
          </p:cNvGrpSpPr>
          <p:nvPr/>
        </p:nvGrpSpPr>
        <p:grpSpPr bwMode="auto">
          <a:xfrm>
            <a:off x="2814949" y="4691156"/>
            <a:ext cx="6594218" cy="853247"/>
            <a:chOff x="1905000" y="5441950"/>
            <a:chExt cx="4937125" cy="852296"/>
          </a:xfrm>
        </p:grpSpPr>
        <p:grpSp>
          <p:nvGrpSpPr>
            <p:cNvPr id="17" name="Group 106">
              <a:extLst>
                <a:ext uri="{FF2B5EF4-FFF2-40B4-BE49-F238E27FC236}">
                  <a16:creationId xmlns:a16="http://schemas.microsoft.com/office/drawing/2014/main" id="{7665F216-8030-7A46-DC07-1908EF83A5F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05000" y="5441950"/>
              <a:ext cx="1938338" cy="817434"/>
              <a:chOff x="2833208" y="2523856"/>
              <a:chExt cx="1938817" cy="816257"/>
            </a:xfrm>
          </p:grpSpPr>
          <p:sp>
            <p:nvSpPr>
              <p:cNvPr id="20" name="TextBox 4">
                <a:extLst>
                  <a:ext uri="{FF2B5EF4-FFF2-40B4-BE49-F238E27FC236}">
                    <a16:creationId xmlns:a16="http://schemas.microsoft.com/office/drawing/2014/main" id="{10CF408F-2C7A-EEE3-265A-8474B8D31FD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33208" y="2523856"/>
                <a:ext cx="1938817" cy="4604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/>
                <a:r>
                  <a:rPr lang="it-IT" altLang="it-IT" sz="2400" i="1">
                    <a:cs typeface="Arial" panose="020B0604020202020204" pitchFamily="34" charset="0"/>
                  </a:rPr>
                  <a:t>x</a:t>
                </a:r>
                <a:r>
                  <a:rPr lang="it-IT" altLang="it-IT" sz="2400" baseline="30000">
                    <a:cs typeface="Arial" panose="020B0604020202020204" pitchFamily="34" charset="0"/>
                  </a:rPr>
                  <a:t>2 </a:t>
                </a:r>
                <a:r>
                  <a:rPr lang="it-IT" altLang="it-IT" sz="2400">
                    <a:cs typeface="Arial" panose="020B0604020202020204" pitchFamily="34" charset="0"/>
                  </a:rPr>
                  <a:t>– 4</a:t>
                </a:r>
                <a:r>
                  <a:rPr lang="it-IT" altLang="it-IT" sz="2400" i="1">
                    <a:cs typeface="Arial" panose="020B0604020202020204" pitchFamily="34" charset="0"/>
                  </a:rPr>
                  <a:t>x</a:t>
                </a:r>
                <a:r>
                  <a:rPr lang="it-IT" altLang="it-IT" sz="2400">
                    <a:cs typeface="Arial" panose="020B0604020202020204" pitchFamily="34" charset="0"/>
                  </a:rPr>
                  <a:t> + 1</a:t>
                </a:r>
              </a:p>
            </p:txBody>
          </p:sp>
          <p:sp>
            <p:nvSpPr>
              <p:cNvPr id="21" name="TextBox 4">
                <a:extLst>
                  <a:ext uri="{FF2B5EF4-FFF2-40B4-BE49-F238E27FC236}">
                    <a16:creationId xmlns:a16="http://schemas.microsoft.com/office/drawing/2014/main" id="{B2A7D51E-4C52-96C2-029C-172B9279DB8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33208" y="2879626"/>
                <a:ext cx="1938817" cy="4604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/>
                <a:r>
                  <a:rPr lang="it-IT" altLang="it-IT" sz="2400" i="1" dirty="0">
                    <a:cs typeface="Arial" panose="020B0604020202020204" pitchFamily="34" charset="0"/>
                  </a:rPr>
                  <a:t>x </a:t>
                </a:r>
                <a:r>
                  <a:rPr lang="it-IT" altLang="it-IT" sz="2400" dirty="0">
                    <a:cs typeface="Arial" panose="020B0604020202020204" pitchFamily="34" charset="0"/>
                  </a:rPr>
                  <a:t>– 3</a:t>
                </a:r>
              </a:p>
            </p:txBody>
          </p:sp>
          <p:cxnSp>
            <p:nvCxnSpPr>
              <p:cNvPr id="22" name="Straight Connector 109">
                <a:extLst>
                  <a:ext uri="{FF2B5EF4-FFF2-40B4-BE49-F238E27FC236}">
                    <a16:creationId xmlns:a16="http://schemas.microsoft.com/office/drawing/2014/main" id="{0A953D31-D45A-098F-2D87-A3AF8194DEE0}"/>
                  </a:ext>
                </a:extLst>
              </p:cNvPr>
              <p:cNvCxnSpPr/>
              <p:nvPr/>
            </p:nvCxnSpPr>
            <p:spPr>
              <a:xfrm>
                <a:off x="3287345" y="2922885"/>
                <a:ext cx="1071828" cy="1583"/>
              </a:xfrm>
              <a:prstGeom prst="line">
                <a:avLst/>
              </a:prstGeom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TextBox 4">
              <a:extLst>
                <a:ext uri="{FF2B5EF4-FFF2-40B4-BE49-F238E27FC236}">
                  <a16:creationId xmlns:a16="http://schemas.microsoft.com/office/drawing/2014/main" id="{6B9AD26A-EB59-35B9-51F5-BF689C929F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00588" y="5489575"/>
              <a:ext cx="736600" cy="461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r>
                <a:rPr lang="it-IT" altLang="it-IT" sz="2400" b="1">
                  <a:cs typeface="Arial" panose="020B0604020202020204" pitchFamily="34" charset="0"/>
                </a:rPr>
                <a:t>C. E.</a:t>
              </a:r>
            </a:p>
          </p:txBody>
        </p:sp>
        <p:sp>
          <p:nvSpPr>
            <p:cNvPr id="19" name="TextBox 4">
              <a:extLst>
                <a:ext uri="{FF2B5EF4-FFF2-40B4-BE49-F238E27FC236}">
                  <a16:creationId xmlns:a16="http://schemas.microsoft.com/office/drawing/2014/main" id="{2BA929E8-5D1E-9E33-ACCD-2604D6B3BB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91163" y="5464175"/>
              <a:ext cx="1350962" cy="8300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it-IT" altLang="it-IT" sz="2400" i="1">
                  <a:cs typeface="Arial" panose="020B0604020202020204" pitchFamily="34" charset="0"/>
                </a:rPr>
                <a:t>x</a:t>
              </a:r>
              <a:r>
                <a:rPr lang="it-IT" altLang="it-IT" sz="2400">
                  <a:cs typeface="Arial" panose="020B0604020202020204" pitchFamily="34" charset="0"/>
                </a:rPr>
                <a:t> – 3 ≠ 0</a:t>
              </a:r>
            </a:p>
            <a:p>
              <a:pPr eaLnBrk="1" hangingPunct="1"/>
              <a:r>
                <a:rPr lang="it-IT" altLang="it-IT" sz="2400" i="1">
                  <a:cs typeface="Arial" panose="020B0604020202020204" pitchFamily="34" charset="0"/>
                </a:rPr>
                <a:t>x ≠ </a:t>
              </a:r>
              <a:r>
                <a:rPr lang="it-IT" altLang="it-IT" sz="2400">
                  <a:cs typeface="Arial" panose="020B0604020202020204" pitchFamily="34" charset="0"/>
                </a:rPr>
                <a:t>3</a:t>
              </a:r>
            </a:p>
          </p:txBody>
        </p:sp>
      </p:grp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9A4FDA46-E61C-E18F-641F-744EB627F2BD}"/>
              </a:ext>
            </a:extLst>
          </p:cNvPr>
          <p:cNvSpPr txBox="1"/>
          <p:nvPr/>
        </p:nvSpPr>
        <p:spPr>
          <a:xfrm>
            <a:off x="-118316" y="6115169"/>
            <a:ext cx="121949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400" b="1" i="0" u="none" strike="noStrike" dirty="0">
                <a:solidFill>
                  <a:srgbClr val="C00000"/>
                </a:solidFill>
                <a:effectLst/>
              </a:rPr>
              <a:t>La Semplificazione è importante nella Scomposizione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847D4503-1296-1A1F-B193-5C4CE7193F4E}"/>
              </a:ext>
            </a:extLst>
          </p:cNvPr>
          <p:cNvSpPr txBox="1"/>
          <p:nvPr/>
        </p:nvSpPr>
        <p:spPr>
          <a:xfrm>
            <a:off x="884158" y="205591"/>
            <a:ext cx="77518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 i="0" u="none" strike="noStrike" dirty="0">
                <a:solidFill>
                  <a:srgbClr val="C00000"/>
                </a:solidFill>
                <a:effectLst/>
              </a:rPr>
              <a:t>Frazioni Algebriche Condizioni di Esistenza ‘’C.E.’’</a:t>
            </a:r>
            <a:endParaRPr lang="it-IT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293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797CD-D6B1-7979-87AE-1905CC243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D9204D5F-B943-A4BA-6666-2F193E3255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40" y="17406"/>
            <a:ext cx="892130" cy="709867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54F99646-A7B7-CE81-0D68-1D990AB1376B}"/>
              </a:ext>
            </a:extLst>
          </p:cNvPr>
          <p:cNvSpPr txBox="1"/>
          <p:nvPr/>
        </p:nvSpPr>
        <p:spPr>
          <a:xfrm>
            <a:off x="0" y="6607094"/>
            <a:ext cx="12191999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750" dirty="0">
                <a:solidFill>
                  <a:schemeClr val="bg1">
                    <a:lumMod val="50000"/>
                  </a:schemeClr>
                </a:solidFill>
              </a:rPr>
              <a:t>Prof. Domenico Lo Iacono</a:t>
            </a: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9C174CD3-C537-2ECE-2268-7393423DCF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762" y="-5195197"/>
            <a:ext cx="11018280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it-IT" altLang="it-IT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</a:rPr>
              <a:t>Collegamento:</a:t>
            </a:r>
            <a:r>
              <a:rPr kumimoji="0" lang="it-IT" altLang="it-IT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</a:rPr>
              <a:t> "Esatto! E anche qui vale la stessa regola. Il nostro denominatore, che ora è un'espressione con una lettera, non può valere zero."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it-IT" altLang="it-IT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</a:rPr>
              <a:t>Imposta l'equazione: x−3=0, da cui x=3.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it-IT" altLang="it-IT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</a:rPr>
              <a:t>Spiega che x=3 renderebbe la frazione priva di significato. Le C.E. (o Dominio) sono la "carta d'identità" della frazione, la prima cosa da controllare.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610B5234-6207-9892-E2AD-7C1298310555}"/>
              </a:ext>
            </a:extLst>
          </p:cNvPr>
          <p:cNvSpPr txBox="1"/>
          <p:nvPr/>
        </p:nvSpPr>
        <p:spPr>
          <a:xfrm>
            <a:off x="884158" y="205591"/>
            <a:ext cx="85265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it-IT" sz="2400" b="1" i="0" u="none" strike="noStrike" dirty="0">
                <a:solidFill>
                  <a:srgbClr val="C00000"/>
                </a:solidFill>
                <a:effectLst/>
              </a:rPr>
              <a:t>Prerequisito indispensabile è la Scomposizione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sellaDiTesto 8">
                <a:extLst>
                  <a:ext uri="{FF2B5EF4-FFF2-40B4-BE49-F238E27FC236}">
                    <a16:creationId xmlns:a16="http://schemas.microsoft.com/office/drawing/2014/main" id="{50A381A6-E38F-EFB1-DEBD-A9E544B7774C}"/>
                  </a:ext>
                </a:extLst>
              </p:cNvPr>
              <p:cNvSpPr txBox="1"/>
              <p:nvPr/>
            </p:nvSpPr>
            <p:spPr>
              <a:xfrm>
                <a:off x="146026" y="1613983"/>
                <a:ext cx="193117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2000" b="0" i="1" smtClean="0">
                          <a:latin typeface="Cambria Math" panose="02040503050406030204" pitchFamily="18" charset="0"/>
                        </a:rPr>
                        <m:t>𝑠𝑐𝑜𝑚𝑝𝑜𝑠𝑖𝑧𝑖𝑜𝑛𝑒</m:t>
                      </m:r>
                    </m:oMath>
                  </m:oMathPara>
                </a14:m>
                <a:endParaRPr lang="it-IT" sz="2000" dirty="0"/>
              </a:p>
            </p:txBody>
          </p:sp>
        </mc:Choice>
        <mc:Fallback xmlns="">
          <p:sp>
            <p:nvSpPr>
              <p:cNvPr id="9" name="CasellaDiTesto 8">
                <a:extLst>
                  <a:ext uri="{FF2B5EF4-FFF2-40B4-BE49-F238E27FC236}">
                    <a16:creationId xmlns:a16="http://schemas.microsoft.com/office/drawing/2014/main" id="{50A381A6-E38F-EFB1-DEBD-A9E544B777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026" y="1613983"/>
                <a:ext cx="1931170" cy="400110"/>
              </a:xfrm>
              <a:prstGeom prst="rect">
                <a:avLst/>
              </a:prstGeom>
              <a:blipFill>
                <a:blip r:embed="rId3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sellaDiTesto 9">
                <a:extLst>
                  <a:ext uri="{FF2B5EF4-FFF2-40B4-BE49-F238E27FC236}">
                    <a16:creationId xmlns:a16="http://schemas.microsoft.com/office/drawing/2014/main" id="{0113FA83-6A6D-971F-00AE-577CA0F11D87}"/>
                  </a:ext>
                </a:extLst>
              </p:cNvPr>
              <p:cNvSpPr txBox="1"/>
              <p:nvPr/>
            </p:nvSpPr>
            <p:spPr>
              <a:xfrm>
                <a:off x="2228551" y="1693712"/>
                <a:ext cx="218649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70=7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∙10=7∙2∙5</m:t>
                      </m:r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10" name="CasellaDiTesto 9">
                <a:extLst>
                  <a:ext uri="{FF2B5EF4-FFF2-40B4-BE49-F238E27FC236}">
                    <a16:creationId xmlns:a16="http://schemas.microsoft.com/office/drawing/2014/main" id="{0113FA83-6A6D-971F-00AE-577CA0F11D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8551" y="1693712"/>
                <a:ext cx="2186496" cy="276999"/>
              </a:xfrm>
              <a:prstGeom prst="rect">
                <a:avLst/>
              </a:prstGeom>
              <a:blipFill>
                <a:blip r:embed="rId4"/>
                <a:stretch>
                  <a:fillRect l="-1734" r="-2312" b="-4348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sellaDiTesto 10">
                <a:extLst>
                  <a:ext uri="{FF2B5EF4-FFF2-40B4-BE49-F238E27FC236}">
                    <a16:creationId xmlns:a16="http://schemas.microsoft.com/office/drawing/2014/main" id="{CB4471A6-6551-E52D-3B15-6370E26526BC}"/>
                  </a:ext>
                </a:extLst>
              </p:cNvPr>
              <p:cNvSpPr txBox="1"/>
              <p:nvPr/>
            </p:nvSpPr>
            <p:spPr>
              <a:xfrm>
                <a:off x="2228551" y="2154020"/>
                <a:ext cx="205825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42=6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∙7=2∙3∙7</m:t>
                      </m:r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11" name="CasellaDiTesto 10">
                <a:extLst>
                  <a:ext uri="{FF2B5EF4-FFF2-40B4-BE49-F238E27FC236}">
                    <a16:creationId xmlns:a16="http://schemas.microsoft.com/office/drawing/2014/main" id="{CB4471A6-6551-E52D-3B15-6370E26526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8551" y="2154020"/>
                <a:ext cx="2058256" cy="276999"/>
              </a:xfrm>
              <a:prstGeom prst="rect">
                <a:avLst/>
              </a:prstGeom>
              <a:blipFill>
                <a:blip r:embed="rId5"/>
                <a:stretch>
                  <a:fillRect l="-2454" r="-1840" b="-4348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1">
                <a:extLst>
                  <a:ext uri="{FF2B5EF4-FFF2-40B4-BE49-F238E27FC236}">
                    <a16:creationId xmlns:a16="http://schemas.microsoft.com/office/drawing/2014/main" id="{D8703C42-A583-53C1-258A-9B9F4C838D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6026" y="909537"/>
                <a:ext cx="11018279" cy="6240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it-IT" altLang="it-IT" sz="24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</a:rPr>
                  <a:t>Per</a:t>
                </a:r>
                <a:r>
                  <a:rPr kumimoji="0" lang="it-IT" altLang="it-IT" sz="2400" b="0" i="0" u="none" strike="noStrike" cap="none" normalizeH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</a:rPr>
                  <a:t> s</a:t>
                </a:r>
                <a:r>
                  <a:rPr kumimoji="0" lang="it-IT" altLang="it-IT" sz="24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</a:rPr>
                  <a:t>emplificare la  frazione.   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it-IT" altLang="it-IT" sz="2400" b="1" i="1" u="none" strike="noStrike" cap="none" normalizeH="0" baseline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0" lang="it-IT" altLang="it-IT" sz="2400" b="1" i="1" u="none" strike="noStrike" cap="none" normalizeH="0" baseline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𝟕𝟎</m:t>
                        </m:r>
                      </m:num>
                      <m:den>
                        <m:r>
                          <a:rPr kumimoji="0" lang="it-IT" altLang="it-IT" sz="2400" b="1" i="1" u="none" strike="noStrike" cap="none" normalizeH="0" baseline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𝟒𝟐</m:t>
                        </m:r>
                        <m:r>
                          <a:rPr kumimoji="0" lang="it-IT" altLang="it-IT" sz="2400" b="1" i="1" u="none" strike="noStrike" cap="none" normalizeH="0" baseline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kumimoji="0" lang="it-IT" altLang="it-IT" sz="24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</a:rPr>
                  <a:t>.  </a:t>
                </a:r>
                <a:r>
                  <a:rPr kumimoji="0" lang="it-IT" altLang="it-IT" sz="240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</a:rPr>
                  <a:t>Abbiamo</a:t>
                </a:r>
                <a:r>
                  <a:rPr kumimoji="0" lang="it-IT" altLang="it-IT" sz="2400" i="0" u="none" strike="noStrike" cap="none" normalizeH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</a:rPr>
                  <a:t> dovuto scomporre in fattori primi</a:t>
                </a:r>
                <a:endParaRPr kumimoji="0" lang="it-IT" altLang="it-IT" sz="240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+mn-lt"/>
                </a:endParaRPr>
              </a:p>
            </p:txBody>
          </p:sp>
        </mc:Choice>
        <mc:Fallback xmlns="">
          <p:sp>
            <p:nvSpPr>
              <p:cNvPr id="25" name="Rectangle 1">
                <a:extLst>
                  <a:ext uri="{FF2B5EF4-FFF2-40B4-BE49-F238E27FC236}">
                    <a16:creationId xmlns:a16="http://schemas.microsoft.com/office/drawing/2014/main" id="{D8703C42-A583-53C1-258A-9B9F4C838D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6026" y="909537"/>
                <a:ext cx="11018279" cy="624082"/>
              </a:xfrm>
              <a:prstGeom prst="rect">
                <a:avLst/>
              </a:prstGeom>
              <a:blipFill>
                <a:blip r:embed="rId6"/>
                <a:stretch>
                  <a:fillRect l="-922" b="-1800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3A8E6A86-6999-98F6-532B-B9258DC2DC3E}"/>
              </a:ext>
            </a:extLst>
          </p:cNvPr>
          <p:cNvSpPr txBox="1"/>
          <p:nvPr/>
        </p:nvSpPr>
        <p:spPr>
          <a:xfrm>
            <a:off x="186365" y="3668820"/>
            <a:ext cx="1588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rgbClr val="C00000"/>
                </a:solidFill>
              </a:rPr>
              <a:t>Rapido ripasso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CasellaDiTesto 33">
                <a:extLst>
                  <a:ext uri="{FF2B5EF4-FFF2-40B4-BE49-F238E27FC236}">
                    <a16:creationId xmlns:a16="http://schemas.microsoft.com/office/drawing/2014/main" id="{D91FD897-0442-08ED-61EE-2493703FAA83}"/>
                  </a:ext>
                </a:extLst>
              </p:cNvPr>
              <p:cNvSpPr txBox="1"/>
              <p:nvPr/>
            </p:nvSpPr>
            <p:spPr>
              <a:xfrm>
                <a:off x="146026" y="4231617"/>
                <a:ext cx="635154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dirty="0"/>
                  <a:t>1) Raccoglimento totale (fattor comune), </a:t>
                </a:r>
                <a14:m>
                  <m:oMath xmlns:m="http://schemas.openxmlformats.org/officeDocument/2006/math">
                    <m:r>
                      <a:rPr lang="it-IT" b="0" i="1" smtClean="0">
                        <a:latin typeface="Cambria Math" panose="02040503050406030204" pitchFamily="18" charset="0"/>
                      </a:rPr>
                      <m:t>3</m:t>
                    </m:r>
                    <m:sSup>
                      <m:sSupPr>
                        <m:ctrlPr>
                          <a:rPr lang="it-IT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t-IT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it-IT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it-IT" b="0" i="1" smtClean="0">
                        <a:latin typeface="Cambria Math" panose="02040503050406030204" pitchFamily="18" charset="0"/>
                      </a:rPr>
                      <m:t>+6</m:t>
                    </m:r>
                    <m:r>
                      <a:rPr lang="it-IT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it-IT" b="0" i="1" smtClean="0">
                        <a:latin typeface="Cambria Math" panose="02040503050406030204" pitchFamily="18" charset="0"/>
                      </a:rPr>
                      <m:t>=3</m:t>
                    </m:r>
                    <m:r>
                      <a:rPr lang="it-IT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it-IT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it-IT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it-IT" b="0" i="1" smtClean="0">
                        <a:latin typeface="Cambria Math" panose="02040503050406030204" pitchFamily="18" charset="0"/>
                      </a:rPr>
                      <m:t>+2)</m:t>
                    </m:r>
                  </m:oMath>
                </a14:m>
                <a:r>
                  <a:rPr lang="it-IT" dirty="0"/>
                  <a:t>  </a:t>
                </a:r>
              </a:p>
            </p:txBody>
          </p:sp>
        </mc:Choice>
        <mc:Fallback xmlns="">
          <p:sp>
            <p:nvSpPr>
              <p:cNvPr id="34" name="CasellaDiTesto 33">
                <a:extLst>
                  <a:ext uri="{FF2B5EF4-FFF2-40B4-BE49-F238E27FC236}">
                    <a16:creationId xmlns:a16="http://schemas.microsoft.com/office/drawing/2014/main" id="{D91FD897-0442-08ED-61EE-2493703FAA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026" y="4231617"/>
                <a:ext cx="6351547" cy="369332"/>
              </a:xfrm>
              <a:prstGeom prst="rect">
                <a:avLst/>
              </a:prstGeom>
              <a:blipFill>
                <a:blip r:embed="rId7"/>
                <a:stretch>
                  <a:fillRect l="-798" t="-6667" b="-26667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CasellaDiTesto 34">
                <a:extLst>
                  <a:ext uri="{FF2B5EF4-FFF2-40B4-BE49-F238E27FC236}">
                    <a16:creationId xmlns:a16="http://schemas.microsoft.com/office/drawing/2014/main" id="{34EE6175-6FAF-7A2D-8C4D-1BBE6D5938E9}"/>
                  </a:ext>
                </a:extLst>
              </p:cNvPr>
              <p:cNvSpPr txBox="1"/>
              <p:nvPr/>
            </p:nvSpPr>
            <p:spPr>
              <a:xfrm>
                <a:off x="146026" y="4794414"/>
                <a:ext cx="504811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dirty="0"/>
                  <a:t>2) Differenza di quadrati,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it-IT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t-IT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it-IT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it-IT" b="0" i="1" smtClean="0">
                        <a:latin typeface="Cambria Math" panose="02040503050406030204" pitchFamily="18" charset="0"/>
                      </a:rPr>
                      <m:t>−9=(</m:t>
                    </m:r>
                    <m:r>
                      <a:rPr lang="it-IT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it-IT" b="0" i="1" smtClean="0">
                        <a:latin typeface="Cambria Math" panose="02040503050406030204" pitchFamily="18" charset="0"/>
                      </a:rPr>
                      <m:t>−3)(</m:t>
                    </m:r>
                    <m:r>
                      <a:rPr lang="it-IT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it-IT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it-IT" i="1">
                        <a:latin typeface="Cambria Math" panose="02040503050406030204" pitchFamily="18" charset="0"/>
                      </a:rPr>
                      <m:t>3</m:t>
                    </m:r>
                    <m:r>
                      <a:rPr lang="it-IT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it-IT" dirty="0"/>
                  <a:t> </a:t>
                </a:r>
              </a:p>
            </p:txBody>
          </p:sp>
        </mc:Choice>
        <mc:Fallback xmlns="">
          <p:sp>
            <p:nvSpPr>
              <p:cNvPr id="35" name="CasellaDiTesto 34">
                <a:extLst>
                  <a:ext uri="{FF2B5EF4-FFF2-40B4-BE49-F238E27FC236}">
                    <a16:creationId xmlns:a16="http://schemas.microsoft.com/office/drawing/2014/main" id="{34EE6175-6FAF-7A2D-8C4D-1BBE6D5938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026" y="4794414"/>
                <a:ext cx="5048113" cy="369332"/>
              </a:xfrm>
              <a:prstGeom prst="rect">
                <a:avLst/>
              </a:prstGeom>
              <a:blipFill>
                <a:blip r:embed="rId8"/>
                <a:stretch>
                  <a:fillRect l="-1005" t="-6667" b="-26667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CasellaDiTesto 35">
                <a:extLst>
                  <a:ext uri="{FF2B5EF4-FFF2-40B4-BE49-F238E27FC236}">
                    <a16:creationId xmlns:a16="http://schemas.microsoft.com/office/drawing/2014/main" id="{A56C2177-3704-F44C-193E-AD9232BA1529}"/>
                  </a:ext>
                </a:extLst>
              </p:cNvPr>
              <p:cNvSpPr txBox="1"/>
              <p:nvPr/>
            </p:nvSpPr>
            <p:spPr>
              <a:xfrm>
                <a:off x="146026" y="5340362"/>
                <a:ext cx="515051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dirty="0"/>
                  <a:t>3) Quadrato di un binomio 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it-IT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t-IT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it-IT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it-IT" b="0" i="1" smtClean="0">
                        <a:latin typeface="Cambria Math" panose="02040503050406030204" pitchFamily="18" charset="0"/>
                      </a:rPr>
                      <m:t>+4</m:t>
                    </m:r>
                    <m:r>
                      <a:rPr lang="it-IT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it-IT" b="0" i="1" smtClean="0">
                        <a:latin typeface="Cambria Math" panose="02040503050406030204" pitchFamily="18" charset="0"/>
                      </a:rPr>
                      <m:t>+4=</m:t>
                    </m:r>
                    <m:sSup>
                      <m:sSupPr>
                        <m:ctrlPr>
                          <a:rPr lang="it-IT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t-IT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it-IT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it-IT" b="0" i="1" smtClean="0">
                            <a:latin typeface="Cambria Math" panose="02040503050406030204" pitchFamily="18" charset="0"/>
                          </a:rPr>
                          <m:t>+2)</m:t>
                        </m:r>
                      </m:e>
                      <m:sup>
                        <m:r>
                          <a:rPr lang="it-IT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it-IT" dirty="0"/>
              </a:p>
            </p:txBody>
          </p:sp>
        </mc:Choice>
        <mc:Fallback xmlns="">
          <p:sp>
            <p:nvSpPr>
              <p:cNvPr id="36" name="CasellaDiTesto 35">
                <a:extLst>
                  <a:ext uri="{FF2B5EF4-FFF2-40B4-BE49-F238E27FC236}">
                    <a16:creationId xmlns:a16="http://schemas.microsoft.com/office/drawing/2014/main" id="{A56C2177-3704-F44C-193E-AD9232BA15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026" y="5340362"/>
                <a:ext cx="5150513" cy="369332"/>
              </a:xfrm>
              <a:prstGeom prst="rect">
                <a:avLst/>
              </a:prstGeom>
              <a:blipFill>
                <a:blip r:embed="rId9"/>
                <a:stretch>
                  <a:fillRect l="-983" t="-6667" b="-26667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E006A0D6-EAB1-A80A-E990-E74FD90DED62}"/>
              </a:ext>
            </a:extLst>
          </p:cNvPr>
          <p:cNvSpPr txBox="1"/>
          <p:nvPr/>
        </p:nvSpPr>
        <p:spPr>
          <a:xfrm rot="1814301">
            <a:off x="8690865" y="4655914"/>
            <a:ext cx="30059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b="1" dirty="0">
                <a:solidFill>
                  <a:srgbClr val="C00000"/>
                </a:solidFill>
              </a:rPr>
              <a:t>Rapido ripasso</a:t>
            </a:r>
          </a:p>
        </p:txBody>
      </p:sp>
    </p:spTree>
    <p:extLst>
      <p:ext uri="{BB962C8B-B14F-4D97-AF65-F5344CB8AC3E}">
        <p14:creationId xmlns:p14="http://schemas.microsoft.com/office/powerpoint/2010/main" val="1004151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25" grpId="0"/>
      <p:bldP spid="28" grpId="0"/>
      <p:bldP spid="34" grpId="0"/>
      <p:bldP spid="35" grpId="0"/>
      <p:bldP spid="36" grpId="0"/>
      <p:bldP spid="3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51ECFA-7A46-A0B2-0CA5-CA56D2EE31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4F12B02C-B6A8-2288-E327-D41C4F3B96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40" y="17406"/>
            <a:ext cx="892130" cy="709867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B4144BA8-4F0C-0F26-E9B8-AAA53FBB7EDE}"/>
              </a:ext>
            </a:extLst>
          </p:cNvPr>
          <p:cNvSpPr txBox="1"/>
          <p:nvPr/>
        </p:nvSpPr>
        <p:spPr>
          <a:xfrm>
            <a:off x="0" y="6607094"/>
            <a:ext cx="12191999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750" dirty="0">
                <a:solidFill>
                  <a:schemeClr val="bg1">
                    <a:lumMod val="50000"/>
                  </a:schemeClr>
                </a:solidFill>
              </a:rPr>
              <a:t>Prof. Domenico Lo Iacono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84E9A650-AA79-AD3C-7B66-BEC9F4B5A25C}"/>
              </a:ext>
            </a:extLst>
          </p:cNvPr>
          <p:cNvSpPr txBox="1"/>
          <p:nvPr/>
        </p:nvSpPr>
        <p:spPr>
          <a:xfrm>
            <a:off x="668516" y="6969183"/>
            <a:ext cx="88494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it-IT" sz="2400" b="1" i="0" u="none" strike="noStrike" dirty="0">
                <a:solidFill>
                  <a:srgbClr val="C00000"/>
                </a:solidFill>
                <a:effectLst/>
              </a:rPr>
              <a:t>Prerequisito indispensabile è la Scomposizione</a:t>
            </a:r>
          </a:p>
        </p:txBody>
      </p:sp>
      <p:sp>
        <p:nvSpPr>
          <p:cNvPr id="17" name="Rectangle 7">
            <a:extLst>
              <a:ext uri="{FF2B5EF4-FFF2-40B4-BE49-F238E27FC236}">
                <a16:creationId xmlns:a16="http://schemas.microsoft.com/office/drawing/2014/main" id="{4F27299A-CEF7-5C0F-FF4A-B541D629B4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724" y="946545"/>
            <a:ext cx="856638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24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+mn-lt"/>
              </a:rPr>
              <a:t>La Regola d'Oro:</a:t>
            </a:r>
            <a:r>
              <a:rPr kumimoji="0" lang="it-IT" altLang="it-IT" sz="24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+mn-lt"/>
              </a:rPr>
              <a:t> </a:t>
            </a:r>
            <a:r>
              <a:rPr kumimoji="0" lang="it-IT" altLang="it-IT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"</a:t>
            </a:r>
            <a:r>
              <a:rPr kumimoji="0" lang="it-IT" altLang="it-IT" sz="24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Si semplificano solo i FATTORI, mai gli ADDENDI!"</a:t>
            </a:r>
            <a:endParaRPr kumimoji="0" lang="it-IT" altLang="it-IT" sz="2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asellaDiTesto 17">
                <a:extLst>
                  <a:ext uri="{FF2B5EF4-FFF2-40B4-BE49-F238E27FC236}">
                    <a16:creationId xmlns:a16="http://schemas.microsoft.com/office/drawing/2014/main" id="{84E9591F-64E9-3282-C12F-53A4BB9AA02A}"/>
                  </a:ext>
                </a:extLst>
              </p:cNvPr>
              <p:cNvSpPr txBox="1"/>
              <p:nvPr/>
            </p:nvSpPr>
            <p:spPr>
              <a:xfrm>
                <a:off x="4574496" y="1465998"/>
                <a:ext cx="1181349" cy="8772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it-IT" altLang="it-IT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it-IT" altLang="it-IT" sz="32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it-IT" altLang="it-IT" sz="32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it-IT" altLang="it-IT" sz="32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𝟐</m:t>
                            </m:r>
                          </m:sup>
                        </m:sSup>
                        <m:r>
                          <a:rPr lang="it-IT" altLang="it-IT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+</m:t>
                        </m:r>
                        <m:r>
                          <a:rPr lang="it-IT" altLang="it-IT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𝟐</m:t>
                        </m:r>
                        <m:r>
                          <a:rPr lang="it-IT" altLang="it-IT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𝒙</m:t>
                        </m:r>
                      </m:num>
                      <m:den>
                        <m:r>
                          <a:rPr lang="it-IT" altLang="it-IT" sz="32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𝒙</m:t>
                        </m:r>
                      </m:den>
                    </m:f>
                  </m:oMath>
                </a14:m>
                <a:r>
                  <a:rPr lang="it-IT" altLang="it-IT" sz="3200" b="1" dirty="0">
                    <a:solidFill>
                      <a:srgbClr val="C00000"/>
                    </a:solidFill>
                  </a:rPr>
                  <a:t> </a:t>
                </a:r>
                <a:endParaRPr lang="it-IT" sz="32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8" name="CasellaDiTesto 17">
                <a:extLst>
                  <a:ext uri="{FF2B5EF4-FFF2-40B4-BE49-F238E27FC236}">
                    <a16:creationId xmlns:a16="http://schemas.microsoft.com/office/drawing/2014/main" id="{84E9591F-64E9-3282-C12F-53A4BB9AA0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4496" y="1465998"/>
                <a:ext cx="1181349" cy="877291"/>
              </a:xfrm>
              <a:prstGeom prst="rect">
                <a:avLst/>
              </a:prstGeom>
              <a:blipFill>
                <a:blip r:embed="rId3"/>
                <a:stretch>
                  <a:fillRect b="-2857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9EC24F7C-A4D1-29E4-7B71-4679F2591809}"/>
              </a:ext>
            </a:extLst>
          </p:cNvPr>
          <p:cNvSpPr txBox="1"/>
          <p:nvPr/>
        </p:nvSpPr>
        <p:spPr>
          <a:xfrm>
            <a:off x="185724" y="1585881"/>
            <a:ext cx="33309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/>
              <a:t>Data la frazione algebrica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8EA917DA-06E6-522C-4B7E-F5E423FE7CC6}"/>
              </a:ext>
            </a:extLst>
          </p:cNvPr>
          <p:cNvSpPr txBox="1"/>
          <p:nvPr/>
        </p:nvSpPr>
        <p:spPr>
          <a:xfrm>
            <a:off x="185724" y="2429965"/>
            <a:ext cx="23940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>
                <a:solidFill>
                  <a:srgbClr val="C00000"/>
                </a:solidFill>
              </a:rPr>
              <a:t>Metodo corretto: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5140948F-1645-16E4-28CC-D1CAAEE04D26}"/>
              </a:ext>
            </a:extLst>
          </p:cNvPr>
          <p:cNvSpPr txBox="1"/>
          <p:nvPr/>
        </p:nvSpPr>
        <p:spPr>
          <a:xfrm>
            <a:off x="185724" y="3300132"/>
            <a:ext cx="28764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/>
              <a:t>Passo 1: SCOMPORRE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asellaDiTesto 21">
                <a:extLst>
                  <a:ext uri="{FF2B5EF4-FFF2-40B4-BE49-F238E27FC236}">
                    <a16:creationId xmlns:a16="http://schemas.microsoft.com/office/drawing/2014/main" id="{B13DECC2-5011-74AE-E631-35E3B5A15294}"/>
                  </a:ext>
                </a:extLst>
              </p:cNvPr>
              <p:cNvSpPr txBox="1"/>
              <p:nvPr/>
            </p:nvSpPr>
            <p:spPr>
              <a:xfrm>
                <a:off x="4468916" y="3148621"/>
                <a:ext cx="1271502" cy="8129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it-IT" altLang="it-IT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it-IT" altLang="it-IT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𝒙</m:t>
                        </m:r>
                        <m:r>
                          <a:rPr lang="it-IT" altLang="it-IT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(</m:t>
                        </m:r>
                        <m:r>
                          <a:rPr lang="it-IT" altLang="it-IT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𝒙</m:t>
                        </m:r>
                        <m:r>
                          <a:rPr lang="it-IT" altLang="it-IT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+</m:t>
                        </m:r>
                        <m:r>
                          <a:rPr lang="it-IT" altLang="it-IT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𝟐</m:t>
                        </m:r>
                        <m:r>
                          <a:rPr lang="it-IT" altLang="it-IT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)</m:t>
                        </m:r>
                      </m:num>
                      <m:den>
                        <m:r>
                          <a:rPr lang="it-IT" altLang="it-IT" sz="32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𝒙</m:t>
                        </m:r>
                      </m:den>
                    </m:f>
                  </m:oMath>
                </a14:m>
                <a:r>
                  <a:rPr lang="it-IT" altLang="it-IT" sz="3200" b="1" dirty="0">
                    <a:solidFill>
                      <a:srgbClr val="C00000"/>
                    </a:solidFill>
                  </a:rPr>
                  <a:t> </a:t>
                </a:r>
                <a:endParaRPr lang="it-IT" sz="32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2" name="CasellaDiTesto 21">
                <a:extLst>
                  <a:ext uri="{FF2B5EF4-FFF2-40B4-BE49-F238E27FC236}">
                    <a16:creationId xmlns:a16="http://schemas.microsoft.com/office/drawing/2014/main" id="{B13DECC2-5011-74AE-E631-35E3B5A152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8916" y="3148621"/>
                <a:ext cx="1271502" cy="812979"/>
              </a:xfrm>
              <a:prstGeom prst="rect">
                <a:avLst/>
              </a:prstGeom>
              <a:blipFill>
                <a:blip r:embed="rId4"/>
                <a:stretch>
                  <a:fillRect b="-3125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7D56F0AB-FF09-343A-8C1E-5553A5E1B998}"/>
              </a:ext>
            </a:extLst>
          </p:cNvPr>
          <p:cNvSpPr txBox="1"/>
          <p:nvPr/>
        </p:nvSpPr>
        <p:spPr>
          <a:xfrm>
            <a:off x="185724" y="4287696"/>
            <a:ext cx="30917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i="0" u="none" strike="noStrike" dirty="0">
                <a:effectLst/>
              </a:rPr>
              <a:t>Passo 2: PORRE LE C.E.</a:t>
            </a:r>
            <a:endParaRPr lang="it-IT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CasellaDiTesto 35">
                <a:extLst>
                  <a:ext uri="{FF2B5EF4-FFF2-40B4-BE49-F238E27FC236}">
                    <a16:creationId xmlns:a16="http://schemas.microsoft.com/office/drawing/2014/main" id="{6BED64CA-4055-DA77-DF56-B6C952C5FD07}"/>
                  </a:ext>
                </a:extLst>
              </p:cNvPr>
              <p:cNvSpPr txBox="1"/>
              <p:nvPr/>
            </p:nvSpPr>
            <p:spPr>
              <a:xfrm>
                <a:off x="4446089" y="4226140"/>
                <a:ext cx="129432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altLang="it-IT" sz="32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it-IT" altLang="it-IT" sz="32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≠</m:t>
                      </m:r>
                      <m:r>
                        <a:rPr lang="it-IT" altLang="it-IT" sz="32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𝟎</m:t>
                      </m:r>
                    </m:oMath>
                  </m:oMathPara>
                </a14:m>
                <a:endParaRPr lang="it-IT" sz="32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6" name="CasellaDiTesto 35">
                <a:extLst>
                  <a:ext uri="{FF2B5EF4-FFF2-40B4-BE49-F238E27FC236}">
                    <a16:creationId xmlns:a16="http://schemas.microsoft.com/office/drawing/2014/main" id="{6BED64CA-4055-DA77-DF56-B6C952C5FD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6089" y="4226140"/>
                <a:ext cx="1294329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5DBCDD50-E781-16D9-2F5C-E4EE1A99A2F9}"/>
              </a:ext>
            </a:extLst>
          </p:cNvPr>
          <p:cNvSpPr txBox="1"/>
          <p:nvPr/>
        </p:nvSpPr>
        <p:spPr>
          <a:xfrm>
            <a:off x="185724" y="5373464"/>
            <a:ext cx="33309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0" i="0" u="none" strike="noStrike" dirty="0">
                <a:effectLst/>
              </a:rPr>
              <a:t>Passo 3: SEMPLIFICARE</a:t>
            </a:r>
            <a:endParaRPr lang="it-IT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CasellaDiTesto 39">
                <a:extLst>
                  <a:ext uri="{FF2B5EF4-FFF2-40B4-BE49-F238E27FC236}">
                    <a16:creationId xmlns:a16="http://schemas.microsoft.com/office/drawing/2014/main" id="{A432FCCE-04B0-D165-AEFB-E690EEBB9D3A}"/>
                  </a:ext>
                </a:extLst>
              </p:cNvPr>
              <p:cNvSpPr txBox="1"/>
              <p:nvPr/>
            </p:nvSpPr>
            <p:spPr>
              <a:xfrm>
                <a:off x="3836600" y="5195793"/>
                <a:ext cx="2954655" cy="8129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it-IT" altLang="it-IT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it-IT" altLang="it-IT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𝒙</m:t>
                        </m:r>
                        <m:r>
                          <a:rPr lang="it-IT" altLang="it-IT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(</m:t>
                        </m:r>
                        <m:r>
                          <a:rPr lang="it-IT" altLang="it-IT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𝒙</m:t>
                        </m:r>
                        <m:r>
                          <a:rPr lang="it-IT" altLang="it-IT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+</m:t>
                        </m:r>
                        <m:r>
                          <a:rPr lang="it-IT" altLang="it-IT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𝟐</m:t>
                        </m:r>
                        <m:r>
                          <a:rPr lang="it-IT" altLang="it-IT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)</m:t>
                        </m:r>
                      </m:num>
                      <m:den>
                        <m:r>
                          <a:rPr lang="it-IT" altLang="it-IT" sz="32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𝒙</m:t>
                        </m:r>
                      </m:den>
                    </m:f>
                    <m:r>
                      <a:rPr lang="it-IT" altLang="it-IT" sz="32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⟹</m:t>
                    </m:r>
                    <m:r>
                      <a:rPr lang="it-IT" altLang="it-IT" sz="32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it-IT" altLang="it-IT" sz="32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+</m:t>
                    </m:r>
                    <m:r>
                      <a:rPr lang="it-IT" altLang="it-IT" sz="32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𝟐</m:t>
                    </m:r>
                  </m:oMath>
                </a14:m>
                <a:r>
                  <a:rPr lang="it-IT" altLang="it-IT" sz="3200" b="1" dirty="0">
                    <a:solidFill>
                      <a:srgbClr val="C00000"/>
                    </a:solidFill>
                  </a:rPr>
                  <a:t> </a:t>
                </a:r>
                <a:endParaRPr lang="it-IT" sz="32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0" name="CasellaDiTesto 39">
                <a:extLst>
                  <a:ext uri="{FF2B5EF4-FFF2-40B4-BE49-F238E27FC236}">
                    <a16:creationId xmlns:a16="http://schemas.microsoft.com/office/drawing/2014/main" id="{A432FCCE-04B0-D165-AEFB-E690EEBB9D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6600" y="5195793"/>
                <a:ext cx="2954655" cy="812979"/>
              </a:xfrm>
              <a:prstGeom prst="rect">
                <a:avLst/>
              </a:prstGeom>
              <a:blipFill>
                <a:blip r:embed="rId6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asellaDiTesto 3">
            <a:extLst>
              <a:ext uri="{FF2B5EF4-FFF2-40B4-BE49-F238E27FC236}">
                <a16:creationId xmlns:a16="http://schemas.microsoft.com/office/drawing/2014/main" id="{F79B98AC-94A7-7535-815B-CA249BF00493}"/>
              </a:ext>
            </a:extLst>
          </p:cNvPr>
          <p:cNvSpPr txBox="1"/>
          <p:nvPr/>
        </p:nvSpPr>
        <p:spPr>
          <a:xfrm>
            <a:off x="884158" y="205591"/>
            <a:ext cx="77518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 i="0" u="none" strike="noStrike" dirty="0">
                <a:solidFill>
                  <a:srgbClr val="C00000"/>
                </a:solidFill>
                <a:effectLst/>
              </a:rPr>
              <a:t>Frazioni Algebriche Condizioni di Esistenza ‘’C.E.’’</a:t>
            </a:r>
            <a:endParaRPr lang="it-IT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54913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173558E9-FD53-B14C-8C2A-ABF7F85E93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40" y="17406"/>
            <a:ext cx="892130" cy="709867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927BA2DA-980B-8842-8248-1BC72787D987}"/>
              </a:ext>
            </a:extLst>
          </p:cNvPr>
          <p:cNvSpPr txBox="1"/>
          <p:nvPr/>
        </p:nvSpPr>
        <p:spPr>
          <a:xfrm>
            <a:off x="0" y="6607094"/>
            <a:ext cx="12191999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750" dirty="0">
                <a:solidFill>
                  <a:schemeClr val="bg1">
                    <a:lumMod val="50000"/>
                  </a:schemeClr>
                </a:solidFill>
              </a:rPr>
              <a:t>Prof. Domenico Lo Iacono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913FC53D-3BFD-6440-AD86-8934345FCB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059" y="850360"/>
            <a:ext cx="5212387" cy="1990184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D9D7CBFE-7CFB-8648-82E2-CDFD7BECB0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0184" y="942813"/>
            <a:ext cx="5458790" cy="2028092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197EE936-F0BA-1240-A53A-6741848F91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059" y="3524974"/>
            <a:ext cx="5382975" cy="2084955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C6698E39-BD8A-734A-B1A1-1825FB809A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5999" y="3524974"/>
            <a:ext cx="5382975" cy="2084955"/>
          </a:xfrm>
          <a:prstGeom prst="rect">
            <a:avLst/>
          </a:prstGeom>
        </p:spPr>
      </p:pic>
      <p:sp>
        <p:nvSpPr>
          <p:cNvPr id="9" name="TextBox 22">
            <a:extLst>
              <a:ext uri="{FF2B5EF4-FFF2-40B4-BE49-F238E27FC236}">
                <a16:creationId xmlns:a16="http://schemas.microsoft.com/office/drawing/2014/main" id="{45162DD8-F74A-E64B-A06B-DA01AB17A9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9190" y="141506"/>
            <a:ext cx="28578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400" b="1" dirty="0">
                <a:solidFill>
                  <a:srgbClr val="C00000"/>
                </a:solidFill>
                <a:ea typeface="Verdana" pitchFamily="34" charset="0"/>
                <a:cs typeface="Arial" charset="0"/>
              </a:rPr>
              <a:t>Esercizi introduttivi</a:t>
            </a:r>
            <a:endParaRPr lang="it-IT" sz="1200" b="1" dirty="0">
              <a:solidFill>
                <a:srgbClr val="C00000"/>
              </a:solidFill>
              <a:ea typeface="Arial" charset="0"/>
              <a:cs typeface="Arial" charset="0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6018B4E2-DBF8-8563-92B0-54D4183891BE}"/>
              </a:ext>
            </a:extLst>
          </p:cNvPr>
          <p:cNvSpPr txBox="1"/>
          <p:nvPr/>
        </p:nvSpPr>
        <p:spPr>
          <a:xfrm>
            <a:off x="9156447" y="1695249"/>
            <a:ext cx="33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/>
              <a:t>X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412AF2CD-453A-B511-F4A1-EECD43ED3079}"/>
              </a:ext>
            </a:extLst>
          </p:cNvPr>
          <p:cNvSpPr txBox="1"/>
          <p:nvPr/>
        </p:nvSpPr>
        <p:spPr>
          <a:xfrm>
            <a:off x="3230019" y="2105226"/>
            <a:ext cx="33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/>
              <a:t>X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71001BC3-7599-A4CC-EE74-B4B6523CABAF}"/>
              </a:ext>
            </a:extLst>
          </p:cNvPr>
          <p:cNvSpPr txBox="1"/>
          <p:nvPr/>
        </p:nvSpPr>
        <p:spPr>
          <a:xfrm>
            <a:off x="3416865" y="4780114"/>
            <a:ext cx="33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/>
              <a:t>X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815ED944-177F-8DF2-6876-11552145BEEE}"/>
              </a:ext>
            </a:extLst>
          </p:cNvPr>
          <p:cNvSpPr txBox="1"/>
          <p:nvPr/>
        </p:nvSpPr>
        <p:spPr>
          <a:xfrm>
            <a:off x="9156447" y="4468328"/>
            <a:ext cx="33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17637870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173558E9-FD53-B14C-8C2A-ABF7F85E93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40" y="17406"/>
            <a:ext cx="892130" cy="709867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927BA2DA-980B-8842-8248-1BC72787D987}"/>
              </a:ext>
            </a:extLst>
          </p:cNvPr>
          <p:cNvSpPr txBox="1"/>
          <p:nvPr/>
        </p:nvSpPr>
        <p:spPr>
          <a:xfrm>
            <a:off x="0" y="6607094"/>
            <a:ext cx="12191999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750" dirty="0">
                <a:solidFill>
                  <a:schemeClr val="bg1">
                    <a:lumMod val="50000"/>
                  </a:schemeClr>
                </a:solidFill>
              </a:rPr>
              <a:t>Prof. Domenico Lo Iacono</a:t>
            </a:r>
          </a:p>
        </p:txBody>
      </p:sp>
      <p:sp>
        <p:nvSpPr>
          <p:cNvPr id="7" name="TextBox 22">
            <a:extLst>
              <a:ext uri="{FF2B5EF4-FFF2-40B4-BE49-F238E27FC236}">
                <a16:creationId xmlns:a16="http://schemas.microsoft.com/office/drawing/2014/main" id="{EECD6D1C-3090-3949-8B73-E73AD44074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9190" y="141506"/>
            <a:ext cx="28578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400" b="1" dirty="0">
                <a:solidFill>
                  <a:srgbClr val="C00000"/>
                </a:solidFill>
                <a:ea typeface="Verdana" pitchFamily="34" charset="0"/>
                <a:cs typeface="Arial" charset="0"/>
              </a:rPr>
              <a:t>Esercizi introduttivi</a:t>
            </a:r>
            <a:endParaRPr lang="it-IT" sz="1200" b="1" dirty="0">
              <a:solidFill>
                <a:srgbClr val="C00000"/>
              </a:solidFill>
              <a:ea typeface="Arial" charset="0"/>
              <a:cs typeface="Arial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543FA06A-255D-C44F-90FB-E578FDDD31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059" y="836143"/>
            <a:ext cx="11071232" cy="3146960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527169FE-C819-5F5E-AF90-45A155C57E84}"/>
              </a:ext>
            </a:extLst>
          </p:cNvPr>
          <p:cNvSpPr txBox="1"/>
          <p:nvPr/>
        </p:nvSpPr>
        <p:spPr>
          <a:xfrm>
            <a:off x="10960420" y="1204440"/>
            <a:ext cx="33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/>
              <a:t>X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DFE71502-CE79-7F8C-2218-D33943DF8BDD}"/>
              </a:ext>
            </a:extLst>
          </p:cNvPr>
          <p:cNvSpPr txBox="1"/>
          <p:nvPr/>
        </p:nvSpPr>
        <p:spPr>
          <a:xfrm>
            <a:off x="10939746" y="2284876"/>
            <a:ext cx="33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/>
              <a:t>X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8D6B95BC-992B-C5B0-AB3B-F4B4396866B8}"/>
              </a:ext>
            </a:extLst>
          </p:cNvPr>
          <p:cNvSpPr txBox="1"/>
          <p:nvPr/>
        </p:nvSpPr>
        <p:spPr>
          <a:xfrm>
            <a:off x="10598880" y="1939077"/>
            <a:ext cx="33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/>
              <a:t>X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0519C9E7-85A3-985F-713D-BB9B2010F798}"/>
              </a:ext>
            </a:extLst>
          </p:cNvPr>
          <p:cNvSpPr txBox="1"/>
          <p:nvPr/>
        </p:nvSpPr>
        <p:spPr>
          <a:xfrm>
            <a:off x="10960420" y="1582536"/>
            <a:ext cx="33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/>
              <a:t>X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2D3E7630-2695-DE8B-B3C6-3B677C20D1F5}"/>
              </a:ext>
            </a:extLst>
          </p:cNvPr>
          <p:cNvSpPr txBox="1"/>
          <p:nvPr/>
        </p:nvSpPr>
        <p:spPr>
          <a:xfrm>
            <a:off x="10598880" y="2880295"/>
            <a:ext cx="33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/>
              <a:t>X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34B7A0B5-C40B-24FD-FFCF-A6D8896641DD}"/>
              </a:ext>
            </a:extLst>
          </p:cNvPr>
          <p:cNvSpPr txBox="1"/>
          <p:nvPr/>
        </p:nvSpPr>
        <p:spPr>
          <a:xfrm>
            <a:off x="11000585" y="3248826"/>
            <a:ext cx="33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281842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173558E9-FD53-B14C-8C2A-ABF7F85E93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40" y="17406"/>
            <a:ext cx="892130" cy="709867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927BA2DA-980B-8842-8248-1BC72787D987}"/>
              </a:ext>
            </a:extLst>
          </p:cNvPr>
          <p:cNvSpPr txBox="1"/>
          <p:nvPr/>
        </p:nvSpPr>
        <p:spPr>
          <a:xfrm>
            <a:off x="0" y="6607094"/>
            <a:ext cx="12191999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750" dirty="0">
                <a:solidFill>
                  <a:schemeClr val="bg1">
                    <a:lumMod val="50000"/>
                  </a:schemeClr>
                </a:solidFill>
              </a:rPr>
              <a:t>Prof. Domenico Lo Iacono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E0A6E49-C0D8-384A-93C3-E1DD8C3058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949" y="727271"/>
            <a:ext cx="10849559" cy="3916335"/>
          </a:xfrm>
          <a:prstGeom prst="rect">
            <a:avLst/>
          </a:prstGeom>
        </p:spPr>
      </p:pic>
      <p:sp>
        <p:nvSpPr>
          <p:cNvPr id="6" name="TextBox 22">
            <a:extLst>
              <a:ext uri="{FF2B5EF4-FFF2-40B4-BE49-F238E27FC236}">
                <a16:creationId xmlns:a16="http://schemas.microsoft.com/office/drawing/2014/main" id="{F74A3E4F-5C95-8840-9641-6CD0C85409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9190" y="141506"/>
            <a:ext cx="28578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400" b="1" dirty="0">
                <a:solidFill>
                  <a:srgbClr val="C00000"/>
                </a:solidFill>
                <a:ea typeface="Verdana" pitchFamily="34" charset="0"/>
                <a:cs typeface="Arial" charset="0"/>
              </a:rPr>
              <a:t>Esercizi introduttivi</a:t>
            </a:r>
            <a:endParaRPr lang="it-IT" sz="1200" b="1" dirty="0">
              <a:solidFill>
                <a:srgbClr val="C00000"/>
              </a:solidFill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37327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35106995-1345-F940-A0F5-7EC761DE85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40" y="17406"/>
            <a:ext cx="892130" cy="709867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509CE2DE-5CCC-F540-9C0A-8D8BDD8BF043}"/>
              </a:ext>
            </a:extLst>
          </p:cNvPr>
          <p:cNvSpPr txBox="1"/>
          <p:nvPr/>
        </p:nvSpPr>
        <p:spPr>
          <a:xfrm>
            <a:off x="0" y="6607094"/>
            <a:ext cx="12191999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750" dirty="0">
                <a:solidFill>
                  <a:schemeClr val="bg1">
                    <a:lumMod val="50000"/>
                  </a:schemeClr>
                </a:solidFill>
              </a:rPr>
              <a:t>Prof. Domenico Lo Iacono</a:t>
            </a:r>
          </a:p>
        </p:txBody>
      </p:sp>
      <p:sp>
        <p:nvSpPr>
          <p:cNvPr id="15" name="TextBox 22">
            <a:extLst>
              <a:ext uri="{FF2B5EF4-FFF2-40B4-BE49-F238E27FC236}">
                <a16:creationId xmlns:a16="http://schemas.microsoft.com/office/drawing/2014/main" id="{C07C2654-C1C8-5545-A5E4-EFB571C673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940" y="92785"/>
            <a:ext cx="95348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400" b="1" dirty="0">
                <a:solidFill>
                  <a:srgbClr val="C00000"/>
                </a:solidFill>
                <a:ea typeface="Verdana" pitchFamily="34" charset="0"/>
                <a:cs typeface="Arial" charset="0"/>
              </a:rPr>
              <a:t>ESERCIZI  - </a:t>
            </a:r>
            <a:r>
              <a:rPr lang="it-IT" sz="2400" b="1" dirty="0"/>
              <a:t>Dalle Parole alle frazioni algebriche.</a:t>
            </a:r>
            <a:endParaRPr lang="it-IT" sz="2400" b="1" dirty="0">
              <a:ea typeface="Arial" charset="0"/>
              <a:cs typeface="Arial" charset="0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FE8F19B4-60DB-FFEE-7610-C3539005F2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125" y="802652"/>
            <a:ext cx="6680200" cy="30480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013E3F86-F4B6-311F-D15A-E102C5DD11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125" y="1355654"/>
            <a:ext cx="7543800" cy="596900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B615C11A-08B3-0377-6479-14BE6E1BFD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125" y="2455308"/>
            <a:ext cx="7543800" cy="596900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F0E80802-5840-E373-2121-66AEAD2D9D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125" y="3554962"/>
            <a:ext cx="7543800" cy="596900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DB483DBC-A187-2CDB-0EE6-8D772C2660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3125" y="4761895"/>
            <a:ext cx="7772400" cy="589198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89361E0F-5290-69BA-F372-41DFC01BABE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3125" y="5755642"/>
            <a:ext cx="73787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4157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CC12C4-93B7-4370-F2F9-858754C72F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806A0D56-2491-5FFD-88EC-0338535BC1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40" y="17406"/>
            <a:ext cx="892130" cy="709867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64B8EB94-15C4-4CB0-0C22-86B6A160B257}"/>
              </a:ext>
            </a:extLst>
          </p:cNvPr>
          <p:cNvSpPr txBox="1"/>
          <p:nvPr/>
        </p:nvSpPr>
        <p:spPr>
          <a:xfrm>
            <a:off x="0" y="6607094"/>
            <a:ext cx="12191999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750" dirty="0">
                <a:solidFill>
                  <a:schemeClr val="bg1">
                    <a:lumMod val="50000"/>
                  </a:schemeClr>
                </a:solidFill>
              </a:rPr>
              <a:t>Prof. Domenico Lo Iacono</a:t>
            </a:r>
          </a:p>
        </p:txBody>
      </p:sp>
      <p:sp>
        <p:nvSpPr>
          <p:cNvPr id="15" name="TextBox 22">
            <a:extLst>
              <a:ext uri="{FF2B5EF4-FFF2-40B4-BE49-F238E27FC236}">
                <a16:creationId xmlns:a16="http://schemas.microsoft.com/office/drawing/2014/main" id="{F06E542F-1C55-5FAC-640C-2663781EE4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940" y="92785"/>
            <a:ext cx="95348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400" b="1" dirty="0">
                <a:solidFill>
                  <a:srgbClr val="C00000"/>
                </a:solidFill>
                <a:ea typeface="Verdana" pitchFamily="34" charset="0"/>
                <a:cs typeface="Arial" charset="0"/>
              </a:rPr>
              <a:t>ESERCIZI  - </a:t>
            </a:r>
            <a:r>
              <a:rPr lang="it-IT" sz="2400" b="1" dirty="0"/>
              <a:t>Dalle Parole alle frazioni algebriche.</a:t>
            </a:r>
            <a:endParaRPr lang="it-IT" sz="2400" b="1" dirty="0">
              <a:ea typeface="Arial" charset="0"/>
              <a:cs typeface="Arial" charset="0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87ECBC57-7125-28DD-7D30-7E4F0FCED4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125" y="802652"/>
            <a:ext cx="6680200" cy="304800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BCE46D57-0218-0CBD-F556-1714F0481F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125" y="1312024"/>
            <a:ext cx="6540500" cy="596900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4BB34E88-840B-FE1C-FCC9-0F2E234D17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125" y="2458894"/>
            <a:ext cx="4495800" cy="596900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8EBCFCDD-892A-8F60-B8D9-B3C1AAEFE3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125" y="3503757"/>
            <a:ext cx="6845300" cy="596900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B23F8C82-35F3-F5B2-9991-58C190AF069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3125" y="4415361"/>
            <a:ext cx="6845300" cy="596900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1CC6A2D6-AF46-22E4-EDF5-6663FA0084A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3125" y="5437010"/>
            <a:ext cx="76454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450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95FC02-9104-ACEB-BC20-6662EC4F16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EFBFC1BF-612C-AE28-6408-A1C5736D04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40" y="17406"/>
            <a:ext cx="892130" cy="709867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E12D37C2-4B54-833A-4426-4243D2037E3A}"/>
              </a:ext>
            </a:extLst>
          </p:cNvPr>
          <p:cNvSpPr txBox="1"/>
          <p:nvPr/>
        </p:nvSpPr>
        <p:spPr>
          <a:xfrm>
            <a:off x="0" y="6607094"/>
            <a:ext cx="12191999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750" dirty="0">
                <a:solidFill>
                  <a:schemeClr val="bg1">
                    <a:lumMod val="50000"/>
                  </a:schemeClr>
                </a:solidFill>
              </a:rPr>
              <a:t>Prof. Domenico Lo Iacono</a:t>
            </a:r>
          </a:p>
        </p:txBody>
      </p:sp>
      <p:sp>
        <p:nvSpPr>
          <p:cNvPr id="15" name="TextBox 22">
            <a:extLst>
              <a:ext uri="{FF2B5EF4-FFF2-40B4-BE49-F238E27FC236}">
                <a16:creationId xmlns:a16="http://schemas.microsoft.com/office/drawing/2014/main" id="{94909029-F274-BB30-4EA0-35004C5472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940" y="92785"/>
            <a:ext cx="95348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400" b="1" dirty="0">
                <a:solidFill>
                  <a:srgbClr val="C00000"/>
                </a:solidFill>
                <a:ea typeface="Verdana" pitchFamily="34" charset="0"/>
                <a:cs typeface="Arial" charset="0"/>
              </a:rPr>
              <a:t>ESERCIZI  - </a:t>
            </a:r>
            <a:r>
              <a:rPr lang="it-IT" sz="2400" b="1" dirty="0"/>
              <a:t>Dalle Frazioni alle frazioni Parole.</a:t>
            </a:r>
            <a:endParaRPr lang="it-IT" sz="2400" b="1" dirty="0">
              <a:ea typeface="Arial" charset="0"/>
              <a:cs typeface="Arial" charset="0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147CBB90-0706-2644-FB81-1F1813DE24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125" y="802652"/>
            <a:ext cx="6146800" cy="279400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992CEEAE-B3DF-A739-CC97-C936956F10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125" y="1157430"/>
            <a:ext cx="9534866" cy="4038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4406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44FACE-F6B5-1BAC-5701-9FF4DDC4A4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C80A576D-6FDB-81B3-78AC-5754780DF6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40" y="17406"/>
            <a:ext cx="892130" cy="709867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E769A398-B59C-3F8C-0995-1D43E503E87C}"/>
              </a:ext>
            </a:extLst>
          </p:cNvPr>
          <p:cNvSpPr txBox="1"/>
          <p:nvPr/>
        </p:nvSpPr>
        <p:spPr>
          <a:xfrm>
            <a:off x="0" y="6607094"/>
            <a:ext cx="12191999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750" dirty="0">
                <a:solidFill>
                  <a:schemeClr val="bg1">
                    <a:lumMod val="50000"/>
                  </a:schemeClr>
                </a:solidFill>
              </a:rPr>
              <a:t>Prof. Domenico Lo Iacono</a:t>
            </a:r>
          </a:p>
        </p:txBody>
      </p:sp>
      <p:cxnSp>
        <p:nvCxnSpPr>
          <p:cNvPr id="12" name="Connettore 1 11">
            <a:extLst>
              <a:ext uri="{FF2B5EF4-FFF2-40B4-BE49-F238E27FC236}">
                <a16:creationId xmlns:a16="http://schemas.microsoft.com/office/drawing/2014/main" id="{6491F068-92AB-3ED0-5CA1-4C764B97854C}"/>
              </a:ext>
            </a:extLst>
          </p:cNvPr>
          <p:cNvCxnSpPr>
            <a:cxnSpLocks/>
          </p:cNvCxnSpPr>
          <p:nvPr/>
        </p:nvCxnSpPr>
        <p:spPr>
          <a:xfrm>
            <a:off x="2493818" y="698557"/>
            <a:ext cx="0" cy="5837417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22">
            <a:extLst>
              <a:ext uri="{FF2B5EF4-FFF2-40B4-BE49-F238E27FC236}">
                <a16:creationId xmlns:a16="http://schemas.microsoft.com/office/drawing/2014/main" id="{37281490-7D28-E416-495E-7FD3CB9E9D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940" y="92785"/>
            <a:ext cx="95348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400" b="1" dirty="0">
                <a:solidFill>
                  <a:srgbClr val="C00000"/>
                </a:solidFill>
                <a:ea typeface="Verdana" pitchFamily="34" charset="0"/>
                <a:cs typeface="Arial" charset="0"/>
              </a:rPr>
              <a:t>ESERCIZI  - </a:t>
            </a:r>
            <a:r>
              <a:rPr lang="it-IT" sz="2400" b="1" dirty="0"/>
              <a:t>Determina le C.E. delle seguenti frazioni algebriche.</a:t>
            </a:r>
            <a:endParaRPr lang="it-IT" sz="2400" b="1" dirty="0">
              <a:ea typeface="Arial" charset="0"/>
              <a:cs typeface="Arial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4F746784-62E7-B4EB-50F7-5AAD521747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320" y="938146"/>
            <a:ext cx="2057292" cy="4981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8592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173558E9-FD53-B14C-8C2A-ABF7F85E93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40" y="17406"/>
            <a:ext cx="892130" cy="709867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927BA2DA-980B-8842-8248-1BC72787D987}"/>
              </a:ext>
            </a:extLst>
          </p:cNvPr>
          <p:cNvSpPr txBox="1"/>
          <p:nvPr/>
        </p:nvSpPr>
        <p:spPr>
          <a:xfrm>
            <a:off x="0" y="6607094"/>
            <a:ext cx="12191999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750" dirty="0">
                <a:solidFill>
                  <a:schemeClr val="bg1">
                    <a:lumMod val="50000"/>
                  </a:schemeClr>
                </a:solidFill>
              </a:rPr>
              <a:t>Prof. Domenico Lo Iacono</a:t>
            </a:r>
          </a:p>
        </p:txBody>
      </p:sp>
      <p:sp>
        <p:nvSpPr>
          <p:cNvPr id="7" name="TextBox 22">
            <a:extLst>
              <a:ext uri="{FF2B5EF4-FFF2-40B4-BE49-F238E27FC236}">
                <a16:creationId xmlns:a16="http://schemas.microsoft.com/office/drawing/2014/main" id="{EECD6D1C-3090-3949-8B73-E73AD44074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940" y="92785"/>
            <a:ext cx="95348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400" b="1" dirty="0">
                <a:solidFill>
                  <a:srgbClr val="C00000"/>
                </a:solidFill>
                <a:ea typeface="Verdana" pitchFamily="34" charset="0"/>
                <a:cs typeface="Arial" charset="0"/>
              </a:rPr>
              <a:t>ESERCIZI  - </a:t>
            </a:r>
            <a:r>
              <a:rPr lang="it-IT" sz="2400" b="1" dirty="0"/>
              <a:t>Determina le C.E. delle seguenti frazioni algebriche.</a:t>
            </a:r>
            <a:endParaRPr lang="it-IT" sz="2400" b="1" dirty="0">
              <a:ea typeface="Arial" charset="0"/>
              <a:cs typeface="Arial" charset="0"/>
            </a:endParaRPr>
          </a:p>
        </p:txBody>
      </p:sp>
      <p:cxnSp>
        <p:nvCxnSpPr>
          <p:cNvPr id="10" name="Connettore 1 9">
            <a:extLst>
              <a:ext uri="{FF2B5EF4-FFF2-40B4-BE49-F238E27FC236}">
                <a16:creationId xmlns:a16="http://schemas.microsoft.com/office/drawing/2014/main" id="{075C9CF0-B8D8-8346-AD58-4844BBB9651E}"/>
              </a:ext>
            </a:extLst>
          </p:cNvPr>
          <p:cNvCxnSpPr>
            <a:cxnSpLocks/>
          </p:cNvCxnSpPr>
          <p:nvPr/>
        </p:nvCxnSpPr>
        <p:spPr>
          <a:xfrm>
            <a:off x="2493818" y="698557"/>
            <a:ext cx="0" cy="5837417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magine 3">
            <a:extLst>
              <a:ext uri="{FF2B5EF4-FFF2-40B4-BE49-F238E27FC236}">
                <a16:creationId xmlns:a16="http://schemas.microsoft.com/office/drawing/2014/main" id="{49C25ACF-EFF3-2634-2E72-2DC4ECA08D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98393"/>
            <a:ext cx="2213949" cy="536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548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173558E9-FD53-B14C-8C2A-ABF7F85E93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40" y="17406"/>
            <a:ext cx="892130" cy="709867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927BA2DA-980B-8842-8248-1BC72787D987}"/>
              </a:ext>
            </a:extLst>
          </p:cNvPr>
          <p:cNvSpPr txBox="1"/>
          <p:nvPr/>
        </p:nvSpPr>
        <p:spPr>
          <a:xfrm>
            <a:off x="0" y="6607094"/>
            <a:ext cx="12191999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750" dirty="0">
                <a:solidFill>
                  <a:schemeClr val="bg1">
                    <a:lumMod val="50000"/>
                  </a:schemeClr>
                </a:solidFill>
              </a:rPr>
              <a:t>Prof. Domenico Lo Iacono</a:t>
            </a:r>
          </a:p>
        </p:txBody>
      </p:sp>
      <p:cxnSp>
        <p:nvCxnSpPr>
          <p:cNvPr id="6" name="Connettore 1 5">
            <a:extLst>
              <a:ext uri="{FF2B5EF4-FFF2-40B4-BE49-F238E27FC236}">
                <a16:creationId xmlns:a16="http://schemas.microsoft.com/office/drawing/2014/main" id="{8B8F2852-0E8B-C44F-AC68-7C13034692FA}"/>
              </a:ext>
            </a:extLst>
          </p:cNvPr>
          <p:cNvCxnSpPr>
            <a:cxnSpLocks/>
          </p:cNvCxnSpPr>
          <p:nvPr/>
        </p:nvCxnSpPr>
        <p:spPr>
          <a:xfrm>
            <a:off x="2493818" y="698557"/>
            <a:ext cx="0" cy="5837417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22">
            <a:extLst>
              <a:ext uri="{FF2B5EF4-FFF2-40B4-BE49-F238E27FC236}">
                <a16:creationId xmlns:a16="http://schemas.microsoft.com/office/drawing/2014/main" id="{F836FB88-6892-7846-B761-F3FD6BDDB2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940" y="92785"/>
            <a:ext cx="95348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400" b="1" dirty="0">
                <a:solidFill>
                  <a:srgbClr val="C00000"/>
                </a:solidFill>
                <a:ea typeface="Verdana" pitchFamily="34" charset="0"/>
                <a:cs typeface="Arial" charset="0"/>
              </a:rPr>
              <a:t>ESERCIZI  - </a:t>
            </a:r>
            <a:r>
              <a:rPr lang="it-IT" sz="2400" b="1" dirty="0"/>
              <a:t>Determina le C.E. delle seguenti frazioni algebriche.</a:t>
            </a:r>
            <a:endParaRPr lang="it-IT" sz="2400" b="1" dirty="0">
              <a:ea typeface="Arial" charset="0"/>
              <a:cs typeface="Arial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BBF51E1B-A481-0347-9286-C190F7EBF0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921" y="778591"/>
            <a:ext cx="1790700" cy="5655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929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173558E9-FD53-B14C-8C2A-ABF7F85E93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40" y="17406"/>
            <a:ext cx="892130" cy="709867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927BA2DA-980B-8842-8248-1BC72787D987}"/>
              </a:ext>
            </a:extLst>
          </p:cNvPr>
          <p:cNvSpPr txBox="1"/>
          <p:nvPr/>
        </p:nvSpPr>
        <p:spPr>
          <a:xfrm>
            <a:off x="0" y="6607094"/>
            <a:ext cx="12191999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750" dirty="0">
                <a:solidFill>
                  <a:schemeClr val="bg1">
                    <a:lumMod val="50000"/>
                  </a:schemeClr>
                </a:solidFill>
              </a:rPr>
              <a:t>Prof. Domenico Lo Iacono</a:t>
            </a:r>
          </a:p>
        </p:txBody>
      </p:sp>
      <p:cxnSp>
        <p:nvCxnSpPr>
          <p:cNvPr id="8" name="Connettore 1 7">
            <a:extLst>
              <a:ext uri="{FF2B5EF4-FFF2-40B4-BE49-F238E27FC236}">
                <a16:creationId xmlns:a16="http://schemas.microsoft.com/office/drawing/2014/main" id="{9B95659E-FFC6-8542-986A-F671D132D18E}"/>
              </a:ext>
            </a:extLst>
          </p:cNvPr>
          <p:cNvCxnSpPr>
            <a:cxnSpLocks/>
          </p:cNvCxnSpPr>
          <p:nvPr/>
        </p:nvCxnSpPr>
        <p:spPr>
          <a:xfrm>
            <a:off x="2493818" y="698557"/>
            <a:ext cx="0" cy="5837417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22">
            <a:extLst>
              <a:ext uri="{FF2B5EF4-FFF2-40B4-BE49-F238E27FC236}">
                <a16:creationId xmlns:a16="http://schemas.microsoft.com/office/drawing/2014/main" id="{0A958CD8-313C-864B-8DE1-E9567DE2B2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940" y="92785"/>
            <a:ext cx="95348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400" b="1" dirty="0">
                <a:solidFill>
                  <a:srgbClr val="C00000"/>
                </a:solidFill>
                <a:ea typeface="Verdana" pitchFamily="34" charset="0"/>
                <a:cs typeface="Arial" charset="0"/>
              </a:rPr>
              <a:t>ESERCIZI  - </a:t>
            </a:r>
            <a:r>
              <a:rPr lang="it-IT" sz="2400" b="1" dirty="0"/>
              <a:t>Determina le C.E. delle seguenti frazioni algebriche.</a:t>
            </a:r>
            <a:endParaRPr lang="it-IT" sz="2400" b="1" dirty="0">
              <a:ea typeface="Arial" charset="0"/>
              <a:cs typeface="Arial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F7B1452-16CD-389F-55B4-FE95390A11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5" y="798393"/>
            <a:ext cx="2438400" cy="5635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3920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3720EF97-00B3-F7CE-D2DB-F760249C5625}"/>
              </a:ext>
            </a:extLst>
          </p:cNvPr>
          <p:cNvSpPr/>
          <p:nvPr/>
        </p:nvSpPr>
        <p:spPr>
          <a:xfrm>
            <a:off x="516294" y="461865"/>
            <a:ext cx="11159412" cy="5934269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8000" dirty="0">
                <a:solidFill>
                  <a:srgbClr val="FF0000"/>
                </a:solidFill>
              </a:rPr>
              <a:t>STOP</a:t>
            </a:r>
          </a:p>
        </p:txBody>
      </p:sp>
    </p:spTree>
    <p:extLst>
      <p:ext uri="{BB962C8B-B14F-4D97-AF65-F5344CB8AC3E}">
        <p14:creationId xmlns:p14="http://schemas.microsoft.com/office/powerpoint/2010/main" val="10410585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5568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4DDF9006-E803-0D4B-9A50-69CE7ED29A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40" y="17406"/>
            <a:ext cx="892130" cy="709867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F3D5CFC4-B5C0-C44A-BBA1-7451666AEE36}"/>
              </a:ext>
            </a:extLst>
          </p:cNvPr>
          <p:cNvSpPr txBox="1"/>
          <p:nvPr/>
        </p:nvSpPr>
        <p:spPr>
          <a:xfrm>
            <a:off x="0" y="6607094"/>
            <a:ext cx="12191999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750" dirty="0">
                <a:solidFill>
                  <a:schemeClr val="bg1">
                    <a:lumMod val="50000"/>
                  </a:schemeClr>
                </a:solidFill>
              </a:rPr>
              <a:t>Prof. Domenico Lo Iacono</a:t>
            </a:r>
          </a:p>
        </p:txBody>
      </p:sp>
      <p:sp>
        <p:nvSpPr>
          <p:cNvPr id="8" name="TextBox 22">
            <a:extLst>
              <a:ext uri="{FF2B5EF4-FFF2-40B4-BE49-F238E27FC236}">
                <a16:creationId xmlns:a16="http://schemas.microsoft.com/office/drawing/2014/main" id="{D1382AC6-7D27-284C-BA1D-97959E76D5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6002" y="181099"/>
            <a:ext cx="268246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400" b="1" dirty="0">
                <a:solidFill>
                  <a:srgbClr val="C00000"/>
                </a:solidFill>
                <a:latin typeface="+mn-lt"/>
                <a:ea typeface="Verdana" panose="020B0604030504040204" pitchFamily="34" charset="0"/>
                <a:cs typeface="Arial" panose="020B0604020202020204" pitchFamily="34" charset="0"/>
              </a:rPr>
              <a:t>Frazioni equivalenti</a:t>
            </a:r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726A104C-456D-F24C-9FDE-72F6C719F9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345" y="873439"/>
            <a:ext cx="1127408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it-IT" sz="2400" dirty="0">
                <a:cs typeface="Arial" pitchFamily="34" charset="0"/>
              </a:rPr>
              <a:t>Due </a:t>
            </a:r>
            <a:r>
              <a:rPr lang="it-IT" sz="2400" b="1" dirty="0">
                <a:solidFill>
                  <a:srgbClr val="C00000"/>
                </a:solidFill>
                <a:cs typeface="Arial" pitchFamily="34" charset="0"/>
              </a:rPr>
              <a:t>frazioni algebriche</a:t>
            </a:r>
            <a:r>
              <a:rPr lang="it-IT" sz="2400" dirty="0">
                <a:cs typeface="Arial" pitchFamily="34" charset="0"/>
              </a:rPr>
              <a:t>, funzioni delle stesse variabili, sono </a:t>
            </a:r>
            <a:r>
              <a:rPr lang="it-IT" sz="2400" b="1" dirty="0">
                <a:solidFill>
                  <a:srgbClr val="C00000"/>
                </a:solidFill>
                <a:cs typeface="Arial" pitchFamily="34" charset="0"/>
              </a:rPr>
              <a:t>equivalenti</a:t>
            </a:r>
            <a:r>
              <a:rPr lang="it-IT" sz="2400" dirty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it-IT" sz="2400" dirty="0">
                <a:cs typeface="Arial" pitchFamily="34" charset="0"/>
              </a:rPr>
              <a:t>se diventano numeri uguali in corrispondenza di ogni valore che è possibile attribuire alle variabili.</a:t>
            </a:r>
            <a:endParaRPr lang="it-IT" sz="2400" i="1" dirty="0"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4">
                <a:extLst>
                  <a:ext uri="{FF2B5EF4-FFF2-40B4-BE49-F238E27FC236}">
                    <a16:creationId xmlns:a16="http://schemas.microsoft.com/office/drawing/2014/main" id="{230D1FC0-CAEB-4A4C-B7FA-B53F9EC7012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5345" y="1647241"/>
                <a:ext cx="11367444" cy="117974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anchor="ctr">
                <a:spAutoFit/>
              </a:bodyPr>
              <a:lstStyle/>
              <a:p>
                <a:pPr algn="just">
                  <a:lnSpc>
                    <a:spcPct val="150000"/>
                  </a:lnSpc>
                  <a:defRPr/>
                </a:pPr>
                <a:r>
                  <a:rPr lang="it-IT" sz="2400" dirty="0">
                    <a:cs typeface="Arial" pitchFamily="34" charset="0"/>
                  </a:rPr>
                  <a:t>Regola per individuare l</a:t>
                </a:r>
                <a:r>
                  <a:rPr lang="it-IT" altLang="it-IT" sz="2400" dirty="0">
                    <a:cs typeface="Arial" pitchFamily="34" charset="0"/>
                  </a:rPr>
                  <a:t>’</a:t>
                </a:r>
                <a:r>
                  <a:rPr lang="it-IT" sz="2400" dirty="0">
                    <a:cs typeface="Arial" pitchFamily="34" charset="0"/>
                  </a:rPr>
                  <a:t>equivalenza: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it-IT" sz="2400" i="1" smtClean="0"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fPr>
                      <m:num>
                        <m:r>
                          <a:rPr lang="it-IT" sz="2400" b="0" i="1" smtClean="0">
                            <a:latin typeface="Cambria Math" panose="02040503050406030204" pitchFamily="18" charset="0"/>
                            <a:cs typeface="Arial" pitchFamily="34" charset="0"/>
                          </a:rPr>
                          <m:t>𝐴</m:t>
                        </m:r>
                      </m:num>
                      <m:den>
                        <m:r>
                          <a:rPr lang="it-IT" sz="2400" b="0" i="1" smtClean="0">
                            <a:latin typeface="Cambria Math" panose="02040503050406030204" pitchFamily="18" charset="0"/>
                            <a:cs typeface="Arial" pitchFamily="34" charset="0"/>
                          </a:rPr>
                          <m:t>𝐵</m:t>
                        </m:r>
                      </m:den>
                    </m:f>
                  </m:oMath>
                </a14:m>
                <a:r>
                  <a:rPr lang="it-IT" sz="2400" dirty="0">
                    <a:cs typeface="Arial" pitchFamily="34" charset="0"/>
                  </a:rPr>
                  <a:t>     e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it-IT" sz="2400" i="1" smtClean="0">
                            <a:latin typeface="Cambria Math" panose="02040503050406030204" pitchFamily="18" charset="0"/>
                            <a:cs typeface="Arial" pitchFamily="34" charset="0"/>
                          </a:rPr>
                        </m:ctrlPr>
                      </m:fPr>
                      <m:num>
                        <m:r>
                          <a:rPr lang="it-IT" sz="2400" b="0" i="1" smtClean="0">
                            <a:latin typeface="Cambria Math" panose="02040503050406030204" pitchFamily="18" charset="0"/>
                            <a:cs typeface="Arial" pitchFamily="34" charset="0"/>
                          </a:rPr>
                          <m:t>𝐶</m:t>
                        </m:r>
                      </m:num>
                      <m:den>
                        <m:r>
                          <a:rPr lang="it-IT" sz="2400" b="0" i="1" smtClean="0">
                            <a:latin typeface="Cambria Math" panose="02040503050406030204" pitchFamily="18" charset="0"/>
                            <a:cs typeface="Arial" pitchFamily="34" charset="0"/>
                          </a:rPr>
                          <m:t>𝐷</m:t>
                        </m:r>
                      </m:den>
                    </m:f>
                  </m:oMath>
                </a14:m>
                <a:r>
                  <a:rPr lang="it-IT" sz="2400" dirty="0">
                    <a:cs typeface="Arial" pitchFamily="34" charset="0"/>
                  </a:rPr>
                  <a:t>    sono equivalenti se </a:t>
                </a:r>
                <a14:m>
                  <m:oMath xmlns:m="http://schemas.openxmlformats.org/officeDocument/2006/math">
                    <m:r>
                      <a:rPr lang="it-IT" sz="2400" b="0" i="1" smtClean="0">
                        <a:latin typeface="Cambria Math" panose="02040503050406030204" pitchFamily="18" charset="0"/>
                        <a:cs typeface="Arial" pitchFamily="34" charset="0"/>
                      </a:rPr>
                      <m:t>𝐴</m:t>
                    </m:r>
                    <m:r>
                      <a:rPr lang="it-IT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itchFamily="34" charset="0"/>
                      </a:rPr>
                      <m:t>∙</m:t>
                    </m:r>
                    <m:r>
                      <a:rPr lang="it-IT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itchFamily="34" charset="0"/>
                      </a:rPr>
                      <m:t>𝐷</m:t>
                    </m:r>
                    <m:r>
                      <a:rPr lang="it-IT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itchFamily="34" charset="0"/>
                      </a:rPr>
                      <m:t>=</m:t>
                    </m:r>
                    <m:r>
                      <a:rPr lang="it-IT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itchFamily="34" charset="0"/>
                      </a:rPr>
                      <m:t>𝐵</m:t>
                    </m:r>
                    <m:r>
                      <a:rPr lang="it-IT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itchFamily="34" charset="0"/>
                      </a:rPr>
                      <m:t>∙</m:t>
                    </m:r>
                    <m:r>
                      <a:rPr lang="it-IT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itchFamily="34" charset="0"/>
                      </a:rPr>
                      <m:t>𝐶</m:t>
                    </m:r>
                    <m:r>
                      <a:rPr lang="it-IT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itchFamily="34" charset="0"/>
                      </a:rPr>
                      <m:t> </m:t>
                    </m:r>
                  </m:oMath>
                </a14:m>
                <a:r>
                  <a:rPr lang="it-IT" sz="1400" dirty="0">
                    <a:cs typeface="Arial" pitchFamily="34" charset="0"/>
                  </a:rPr>
                  <a:t>  </a:t>
                </a:r>
              </a:p>
              <a:p>
                <a:pPr algn="just">
                  <a:lnSpc>
                    <a:spcPct val="150000"/>
                  </a:lnSpc>
                  <a:defRPr/>
                </a:pPr>
                <a:r>
                  <a:rPr lang="it-IT" sz="1400" dirty="0">
                    <a:cs typeface="Arial" pitchFamily="34" charset="0"/>
                  </a:rPr>
                  <a:t> </a:t>
                </a:r>
                <a:endParaRPr lang="it-IT" sz="1400" i="1" dirty="0"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11" name="TextBox 4">
                <a:extLst>
                  <a:ext uri="{FF2B5EF4-FFF2-40B4-BE49-F238E27FC236}">
                    <a16:creationId xmlns:a16="http://schemas.microsoft.com/office/drawing/2014/main" id="{230D1FC0-CAEB-4A4C-B7FA-B53F9EC701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5345" y="1647241"/>
                <a:ext cx="11367444" cy="1179747"/>
              </a:xfrm>
              <a:prstGeom prst="rect">
                <a:avLst/>
              </a:prstGeom>
              <a:blipFill>
                <a:blip r:embed="rId3"/>
                <a:stretch>
                  <a:fillRect l="-89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 39">
            <a:extLst>
              <a:ext uri="{FF2B5EF4-FFF2-40B4-BE49-F238E27FC236}">
                <a16:creationId xmlns:a16="http://schemas.microsoft.com/office/drawing/2014/main" id="{E8E3C52F-2D22-DB4E-A997-B30B22D2C1C9}"/>
              </a:ext>
            </a:extLst>
          </p:cNvPr>
          <p:cNvGrpSpPr>
            <a:grpSpLocks/>
          </p:cNvGrpSpPr>
          <p:nvPr/>
        </p:nvGrpSpPr>
        <p:grpSpPr bwMode="auto">
          <a:xfrm>
            <a:off x="1069489" y="2765812"/>
            <a:ext cx="7495274" cy="1404183"/>
            <a:chOff x="1409700" y="2811464"/>
            <a:chExt cx="5227638" cy="1410607"/>
          </a:xfrm>
        </p:grpSpPr>
        <p:grpSp>
          <p:nvGrpSpPr>
            <p:cNvPr id="21" name="Group 34">
              <a:extLst>
                <a:ext uri="{FF2B5EF4-FFF2-40B4-BE49-F238E27FC236}">
                  <a16:creationId xmlns:a16="http://schemas.microsoft.com/office/drawing/2014/main" id="{EB8F9B6E-014D-A24B-A59B-F12F887070B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09700" y="2811464"/>
              <a:ext cx="1938338" cy="819247"/>
              <a:chOff x="2833208" y="2523856"/>
              <a:chExt cx="1938817" cy="819940"/>
            </a:xfrm>
          </p:grpSpPr>
          <p:sp>
            <p:nvSpPr>
              <p:cNvPr id="27" name="TextBox 4">
                <a:extLst>
                  <a:ext uri="{FF2B5EF4-FFF2-40B4-BE49-F238E27FC236}">
                    <a16:creationId xmlns:a16="http://schemas.microsoft.com/office/drawing/2014/main" id="{4C612BC6-8B3A-324B-967F-C20E887E113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33208" y="2523856"/>
                <a:ext cx="1938817" cy="4641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/>
                <a:r>
                  <a:rPr lang="it-IT" altLang="it-IT" sz="2400" i="1" dirty="0">
                    <a:solidFill>
                      <a:srgbClr val="0432FF"/>
                    </a:solidFill>
                    <a:latin typeface="+mn-lt"/>
                    <a:cs typeface="Arial" panose="020B0604020202020204" pitchFamily="34" charset="0"/>
                  </a:rPr>
                  <a:t>2a</a:t>
                </a:r>
                <a:endParaRPr lang="it-IT" altLang="it-IT" sz="2400" dirty="0">
                  <a:solidFill>
                    <a:srgbClr val="0432FF"/>
                  </a:solidFill>
                  <a:latin typeface="+mn-lt"/>
                  <a:cs typeface="Arial" panose="020B0604020202020204" pitchFamily="34" charset="0"/>
                </a:endParaRPr>
              </a:p>
            </p:txBody>
          </p:sp>
          <p:sp>
            <p:nvSpPr>
              <p:cNvPr id="28" name="TextBox 4">
                <a:extLst>
                  <a:ext uri="{FF2B5EF4-FFF2-40B4-BE49-F238E27FC236}">
                    <a16:creationId xmlns:a16="http://schemas.microsoft.com/office/drawing/2014/main" id="{B0A38741-6EDE-F141-A9E3-A857B31B92E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33208" y="2879626"/>
                <a:ext cx="1938817" cy="4641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/>
                <a:r>
                  <a:rPr lang="it-IT" altLang="it-IT" sz="2400" i="1" dirty="0">
                    <a:solidFill>
                      <a:srgbClr val="FF0000"/>
                    </a:solidFill>
                    <a:latin typeface="+mn-lt"/>
                    <a:cs typeface="Arial" panose="020B0604020202020204" pitchFamily="34" charset="0"/>
                  </a:rPr>
                  <a:t>a</a:t>
                </a:r>
                <a:r>
                  <a:rPr lang="it-IT" altLang="it-IT" sz="2400" baseline="30000" dirty="0">
                    <a:solidFill>
                      <a:srgbClr val="FF0000"/>
                    </a:solidFill>
                    <a:latin typeface="+mn-lt"/>
                    <a:cs typeface="Arial" panose="020B0604020202020204" pitchFamily="34" charset="0"/>
                  </a:rPr>
                  <a:t>2</a:t>
                </a:r>
                <a:r>
                  <a:rPr lang="it-IT" altLang="it-IT" sz="2400" i="1" dirty="0">
                    <a:solidFill>
                      <a:srgbClr val="FF0000"/>
                    </a:solidFill>
                    <a:latin typeface="+mn-lt"/>
                    <a:cs typeface="Arial" panose="020B0604020202020204" pitchFamily="34" charset="0"/>
                  </a:rPr>
                  <a:t> </a:t>
                </a:r>
                <a:r>
                  <a:rPr lang="it-IT" altLang="it-IT" sz="2400" dirty="0">
                    <a:solidFill>
                      <a:srgbClr val="FF0000"/>
                    </a:solidFill>
                    <a:latin typeface="+mn-lt"/>
                    <a:cs typeface="Arial" panose="020B0604020202020204" pitchFamily="34" charset="0"/>
                  </a:rPr>
                  <a:t>– </a:t>
                </a:r>
                <a:r>
                  <a:rPr lang="it-IT" altLang="it-IT" sz="2400" i="1" dirty="0">
                    <a:solidFill>
                      <a:srgbClr val="FF0000"/>
                    </a:solidFill>
                    <a:latin typeface="+mn-lt"/>
                    <a:cs typeface="Arial" panose="020B0604020202020204" pitchFamily="34" charset="0"/>
                  </a:rPr>
                  <a:t>a</a:t>
                </a:r>
                <a:endParaRPr lang="it-IT" altLang="it-IT" sz="2400" dirty="0">
                  <a:solidFill>
                    <a:srgbClr val="FF0000"/>
                  </a:solidFill>
                  <a:latin typeface="+mn-lt"/>
                  <a:cs typeface="Arial" panose="020B0604020202020204" pitchFamily="34" charset="0"/>
                </a:endParaRPr>
              </a:p>
            </p:txBody>
          </p:sp>
          <p:cxnSp>
            <p:nvCxnSpPr>
              <p:cNvPr id="29" name="Straight Connector 37">
                <a:extLst>
                  <a:ext uri="{FF2B5EF4-FFF2-40B4-BE49-F238E27FC236}">
                    <a16:creationId xmlns:a16="http://schemas.microsoft.com/office/drawing/2014/main" id="{91F9EBCE-A94B-B44D-B72E-D1F321B75458}"/>
                  </a:ext>
                </a:extLst>
              </p:cNvPr>
              <p:cNvCxnSpPr/>
              <p:nvPr/>
            </p:nvCxnSpPr>
            <p:spPr>
              <a:xfrm>
                <a:off x="3286479" y="2881385"/>
                <a:ext cx="1071532" cy="1597"/>
              </a:xfrm>
              <a:prstGeom prst="line">
                <a:avLst/>
              </a:prstGeom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" name="TextBox 4">
              <a:extLst>
                <a:ext uri="{FF2B5EF4-FFF2-40B4-BE49-F238E27FC236}">
                  <a16:creationId xmlns:a16="http://schemas.microsoft.com/office/drawing/2014/main" id="{554A67EB-6FCC-C14A-A37F-0DBE0A6537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38487" y="3016250"/>
              <a:ext cx="1804987" cy="12058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r>
                <a:rPr lang="it-IT" altLang="it-IT" sz="2400" dirty="0">
                  <a:latin typeface="+mn-lt"/>
                  <a:cs typeface="Arial" panose="020B0604020202020204" pitchFamily="34" charset="0"/>
                </a:rPr>
                <a:t>è equivalente a</a:t>
              </a:r>
            </a:p>
          </p:txBody>
        </p:sp>
        <p:grpSp>
          <p:nvGrpSpPr>
            <p:cNvPr id="23" name="Group 39">
              <a:extLst>
                <a:ext uri="{FF2B5EF4-FFF2-40B4-BE49-F238E27FC236}">
                  <a16:creationId xmlns:a16="http://schemas.microsoft.com/office/drawing/2014/main" id="{8CC0AB56-82C9-C04B-AB2B-B5F3D682A8E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99000" y="2814639"/>
              <a:ext cx="1938338" cy="819246"/>
              <a:chOff x="2833208" y="2523856"/>
              <a:chExt cx="1938817" cy="819939"/>
            </a:xfrm>
          </p:grpSpPr>
          <p:sp>
            <p:nvSpPr>
              <p:cNvPr id="24" name="TextBox 4">
                <a:extLst>
                  <a:ext uri="{FF2B5EF4-FFF2-40B4-BE49-F238E27FC236}">
                    <a16:creationId xmlns:a16="http://schemas.microsoft.com/office/drawing/2014/main" id="{EC75E0B3-13B6-3043-9742-BC48AD44298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33208" y="2523856"/>
                <a:ext cx="1938817" cy="4641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/>
                <a:r>
                  <a:rPr lang="it-IT" altLang="it-IT" sz="2400" dirty="0">
                    <a:solidFill>
                      <a:srgbClr val="FF0000"/>
                    </a:solidFill>
                    <a:latin typeface="+mn-lt"/>
                    <a:cs typeface="Arial" panose="020B0604020202020204" pitchFamily="34" charset="0"/>
                  </a:rPr>
                  <a:t>2</a:t>
                </a:r>
                <a:r>
                  <a:rPr lang="it-IT" altLang="it-IT" sz="2400" i="1" dirty="0">
                    <a:solidFill>
                      <a:srgbClr val="FF0000"/>
                    </a:solidFill>
                    <a:latin typeface="+mn-lt"/>
                    <a:cs typeface="Arial" panose="020B0604020202020204" pitchFamily="34" charset="0"/>
                  </a:rPr>
                  <a:t>a + </a:t>
                </a:r>
                <a:r>
                  <a:rPr lang="it-IT" altLang="it-IT" sz="2400" dirty="0">
                    <a:solidFill>
                      <a:srgbClr val="FF0000"/>
                    </a:solidFill>
                    <a:latin typeface="+mn-lt"/>
                    <a:cs typeface="Arial" panose="020B0604020202020204" pitchFamily="34" charset="0"/>
                  </a:rPr>
                  <a:t>2</a:t>
                </a:r>
              </a:p>
            </p:txBody>
          </p:sp>
          <p:sp>
            <p:nvSpPr>
              <p:cNvPr id="25" name="TextBox 4">
                <a:extLst>
                  <a:ext uri="{FF2B5EF4-FFF2-40B4-BE49-F238E27FC236}">
                    <a16:creationId xmlns:a16="http://schemas.microsoft.com/office/drawing/2014/main" id="{99F90CE4-DEFA-0949-8092-1A90A96815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33208" y="2879626"/>
                <a:ext cx="1938817" cy="4641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/>
                <a:r>
                  <a:rPr lang="it-IT" altLang="it-IT" sz="2400" i="1" dirty="0">
                    <a:solidFill>
                      <a:srgbClr val="0432FF"/>
                    </a:solidFill>
                    <a:latin typeface="+mn-lt"/>
                    <a:cs typeface="Arial" panose="020B0604020202020204" pitchFamily="34" charset="0"/>
                  </a:rPr>
                  <a:t>a</a:t>
                </a:r>
                <a:r>
                  <a:rPr lang="it-IT" altLang="it-IT" sz="2400" baseline="30000" dirty="0">
                    <a:solidFill>
                      <a:srgbClr val="0432FF"/>
                    </a:solidFill>
                    <a:latin typeface="+mn-lt"/>
                    <a:cs typeface="Arial" panose="020B0604020202020204" pitchFamily="34" charset="0"/>
                  </a:rPr>
                  <a:t>2</a:t>
                </a:r>
                <a:r>
                  <a:rPr lang="it-IT" altLang="it-IT" sz="2400" i="1" dirty="0">
                    <a:solidFill>
                      <a:srgbClr val="0432FF"/>
                    </a:solidFill>
                    <a:latin typeface="+mn-lt"/>
                    <a:cs typeface="Arial" panose="020B0604020202020204" pitchFamily="34" charset="0"/>
                  </a:rPr>
                  <a:t> </a:t>
                </a:r>
                <a:r>
                  <a:rPr lang="it-IT" altLang="it-IT" sz="2400" dirty="0">
                    <a:solidFill>
                      <a:srgbClr val="0432FF"/>
                    </a:solidFill>
                    <a:latin typeface="+mn-lt"/>
                    <a:cs typeface="Arial" panose="020B0604020202020204" pitchFamily="34" charset="0"/>
                  </a:rPr>
                  <a:t>– 1</a:t>
                </a:r>
              </a:p>
            </p:txBody>
          </p:sp>
          <p:cxnSp>
            <p:nvCxnSpPr>
              <p:cNvPr id="26" name="Straight Connector 49">
                <a:extLst>
                  <a:ext uri="{FF2B5EF4-FFF2-40B4-BE49-F238E27FC236}">
                    <a16:creationId xmlns:a16="http://schemas.microsoft.com/office/drawing/2014/main" id="{1B2F6057-8F02-894F-972C-B34FC25D0239}"/>
                  </a:ext>
                </a:extLst>
              </p:cNvPr>
              <p:cNvCxnSpPr/>
              <p:nvPr/>
            </p:nvCxnSpPr>
            <p:spPr>
              <a:xfrm>
                <a:off x="3287111" y="2881400"/>
                <a:ext cx="1071531" cy="1597"/>
              </a:xfrm>
              <a:prstGeom prst="line">
                <a:avLst/>
              </a:prstGeom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7" name="TextBox 17">
            <a:extLst>
              <a:ext uri="{FF2B5EF4-FFF2-40B4-BE49-F238E27FC236}">
                <a16:creationId xmlns:a16="http://schemas.microsoft.com/office/drawing/2014/main" id="{EE5F9407-2E58-B643-AF94-D63EE60666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516" y="2548169"/>
            <a:ext cx="146697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400" b="1" i="1" dirty="0">
                <a:solidFill>
                  <a:srgbClr val="008000"/>
                </a:solidFill>
                <a:latin typeface="+mn-lt"/>
              </a:rPr>
              <a:t>ESEMPIO</a:t>
            </a:r>
          </a:p>
        </p:txBody>
      </p:sp>
      <p:sp>
        <p:nvSpPr>
          <p:cNvPr id="34" name="TextBox 4">
            <a:extLst>
              <a:ext uri="{FF2B5EF4-FFF2-40B4-BE49-F238E27FC236}">
                <a16:creationId xmlns:a16="http://schemas.microsoft.com/office/drawing/2014/main" id="{131DE011-25C6-BF4B-B050-E999A606AB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0036" y="3691602"/>
            <a:ext cx="388931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400" dirty="0">
                <a:solidFill>
                  <a:srgbClr val="0432FF"/>
                </a:solidFill>
                <a:latin typeface="+mn-lt"/>
                <a:cs typeface="Arial" panose="020B0604020202020204" pitchFamily="34" charset="0"/>
              </a:rPr>
              <a:t>2</a:t>
            </a:r>
            <a:r>
              <a:rPr lang="it-IT" altLang="it-IT" sz="2400" i="1" dirty="0">
                <a:solidFill>
                  <a:srgbClr val="0432FF"/>
                </a:solidFill>
                <a:latin typeface="+mn-lt"/>
                <a:cs typeface="Arial" panose="020B0604020202020204" pitchFamily="34" charset="0"/>
              </a:rPr>
              <a:t>a </a:t>
            </a:r>
            <a:r>
              <a:rPr lang="it-IT" altLang="it-IT" sz="2400" dirty="0">
                <a:solidFill>
                  <a:srgbClr val="0432FF"/>
                </a:solidFill>
                <a:latin typeface="+mn-lt"/>
                <a:cs typeface="Arial" panose="020B0604020202020204" pitchFamily="34" charset="0"/>
              </a:rPr>
              <a:t>(</a:t>
            </a:r>
            <a:r>
              <a:rPr lang="it-IT" altLang="it-IT" sz="2400" i="1" dirty="0">
                <a:solidFill>
                  <a:srgbClr val="0432FF"/>
                </a:solidFill>
                <a:latin typeface="+mn-lt"/>
                <a:cs typeface="Arial" panose="020B0604020202020204" pitchFamily="34" charset="0"/>
              </a:rPr>
              <a:t>a</a:t>
            </a:r>
            <a:r>
              <a:rPr lang="it-IT" altLang="it-IT" sz="2400" baseline="30000" dirty="0">
                <a:solidFill>
                  <a:srgbClr val="0432FF"/>
                </a:solidFill>
                <a:latin typeface="+mn-lt"/>
                <a:cs typeface="Arial" panose="020B0604020202020204" pitchFamily="34" charset="0"/>
              </a:rPr>
              <a:t>2</a:t>
            </a:r>
            <a:r>
              <a:rPr lang="it-IT" altLang="it-IT" sz="2400" dirty="0">
                <a:solidFill>
                  <a:srgbClr val="0432FF"/>
                </a:solidFill>
                <a:latin typeface="+mn-lt"/>
                <a:cs typeface="Arial" panose="020B0604020202020204" pitchFamily="34" charset="0"/>
              </a:rPr>
              <a:t> – 1) </a:t>
            </a:r>
            <a:r>
              <a:rPr lang="it-IT" altLang="it-IT" sz="2400" dirty="0">
                <a:latin typeface="+mn-lt"/>
                <a:cs typeface="Arial" panose="020B0604020202020204" pitchFamily="34" charset="0"/>
              </a:rPr>
              <a:t>= </a:t>
            </a:r>
            <a:r>
              <a:rPr lang="it-IT" altLang="it-IT" sz="2400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(2</a:t>
            </a:r>
            <a:r>
              <a:rPr lang="it-IT" altLang="it-IT" sz="2400" i="1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a + </a:t>
            </a:r>
            <a:r>
              <a:rPr lang="it-IT" altLang="it-IT" sz="2400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2) (</a:t>
            </a:r>
            <a:r>
              <a:rPr lang="it-IT" altLang="it-IT" sz="2400" i="1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a</a:t>
            </a:r>
            <a:r>
              <a:rPr lang="it-IT" altLang="it-IT" sz="2400" baseline="30000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2</a:t>
            </a:r>
            <a:r>
              <a:rPr lang="it-IT" altLang="it-IT" sz="2400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 – </a:t>
            </a:r>
            <a:r>
              <a:rPr lang="it-IT" altLang="it-IT" sz="2400" i="1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a</a:t>
            </a:r>
            <a:r>
              <a:rPr lang="it-IT" altLang="it-IT" sz="2400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5" name="TextBox 4">
            <a:extLst>
              <a:ext uri="{FF2B5EF4-FFF2-40B4-BE49-F238E27FC236}">
                <a16:creationId xmlns:a16="http://schemas.microsoft.com/office/drawing/2014/main" id="{BB2EF3D1-93EB-094D-855C-EDBEE9C60F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6537" y="4613444"/>
            <a:ext cx="485815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400" dirty="0">
                <a:latin typeface="+mn-lt"/>
                <a:cs typeface="Arial" panose="020B0604020202020204" pitchFamily="34" charset="0"/>
              </a:rPr>
              <a:t>[</a:t>
            </a:r>
            <a:r>
              <a:rPr lang="it-IT" altLang="it-IT" sz="2400" dirty="0">
                <a:solidFill>
                  <a:srgbClr val="0432FF"/>
                </a:solidFill>
                <a:latin typeface="+mn-lt"/>
                <a:cs typeface="Arial" panose="020B0604020202020204" pitchFamily="34" charset="0"/>
              </a:rPr>
              <a:t>2</a:t>
            </a:r>
            <a:r>
              <a:rPr lang="it-IT" altLang="it-IT" sz="2400" i="1" dirty="0">
                <a:solidFill>
                  <a:srgbClr val="0432FF"/>
                </a:solidFill>
                <a:latin typeface="+mn-lt"/>
                <a:cs typeface="Arial" panose="020B0604020202020204" pitchFamily="34" charset="0"/>
              </a:rPr>
              <a:t>a </a:t>
            </a:r>
            <a:r>
              <a:rPr lang="it-IT" altLang="it-IT" sz="2400" dirty="0">
                <a:solidFill>
                  <a:srgbClr val="0432FF"/>
                </a:solidFill>
                <a:latin typeface="+mn-lt"/>
                <a:cs typeface="Arial" panose="020B0604020202020204" pitchFamily="34" charset="0"/>
              </a:rPr>
              <a:t>(</a:t>
            </a:r>
            <a:r>
              <a:rPr lang="it-IT" altLang="it-IT" sz="2400" i="1" dirty="0">
                <a:solidFill>
                  <a:srgbClr val="0432FF"/>
                </a:solidFill>
                <a:latin typeface="+mn-lt"/>
                <a:cs typeface="Arial" panose="020B0604020202020204" pitchFamily="34" charset="0"/>
              </a:rPr>
              <a:t>a</a:t>
            </a:r>
            <a:r>
              <a:rPr lang="it-IT" altLang="it-IT" sz="2400" dirty="0">
                <a:solidFill>
                  <a:srgbClr val="0432FF"/>
                </a:solidFill>
                <a:latin typeface="+mn-lt"/>
                <a:cs typeface="Arial" panose="020B0604020202020204" pitchFamily="34" charset="0"/>
              </a:rPr>
              <a:t> – 1) (</a:t>
            </a:r>
            <a:r>
              <a:rPr lang="it-IT" altLang="it-IT" sz="2400" i="1" dirty="0">
                <a:solidFill>
                  <a:srgbClr val="0432FF"/>
                </a:solidFill>
                <a:latin typeface="+mn-lt"/>
                <a:cs typeface="Arial" panose="020B0604020202020204" pitchFamily="34" charset="0"/>
              </a:rPr>
              <a:t>a</a:t>
            </a:r>
            <a:r>
              <a:rPr lang="it-IT" altLang="it-IT" sz="2400" dirty="0">
                <a:solidFill>
                  <a:srgbClr val="0432FF"/>
                </a:solidFill>
                <a:latin typeface="+mn-lt"/>
                <a:cs typeface="Arial" panose="020B0604020202020204" pitchFamily="34" charset="0"/>
              </a:rPr>
              <a:t> + 1) </a:t>
            </a:r>
            <a:r>
              <a:rPr lang="it-IT" altLang="it-IT" sz="2400" dirty="0">
                <a:latin typeface="+mn-lt"/>
                <a:cs typeface="Arial" panose="020B0604020202020204" pitchFamily="34" charset="0"/>
              </a:rPr>
              <a:t>= </a:t>
            </a:r>
            <a:r>
              <a:rPr lang="it-IT" altLang="it-IT" sz="2400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2(</a:t>
            </a:r>
            <a:r>
              <a:rPr lang="it-IT" altLang="it-IT" sz="2400" i="1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a + </a:t>
            </a:r>
            <a:r>
              <a:rPr lang="it-IT" altLang="it-IT" sz="2400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1) </a:t>
            </a:r>
            <a:r>
              <a:rPr lang="it-IT" altLang="it-IT" sz="2400" i="1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a </a:t>
            </a:r>
            <a:r>
              <a:rPr lang="it-IT" altLang="it-IT" sz="2400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(</a:t>
            </a:r>
            <a:r>
              <a:rPr lang="it-IT" altLang="it-IT" sz="2400" i="1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a</a:t>
            </a:r>
            <a:r>
              <a:rPr lang="it-IT" altLang="it-IT" sz="2400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 – 1)]</a:t>
            </a:r>
          </a:p>
        </p:txBody>
      </p:sp>
      <p:sp>
        <p:nvSpPr>
          <p:cNvPr id="36" name="TextBox 4">
            <a:extLst>
              <a:ext uri="{FF2B5EF4-FFF2-40B4-BE49-F238E27FC236}">
                <a16:creationId xmlns:a16="http://schemas.microsoft.com/office/drawing/2014/main" id="{4F7A7251-F4ED-4E43-A6FF-C7AA4B6A25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964" y="3671243"/>
            <a:ext cx="1473375" cy="976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 eaLnBrk="1" hangingPunct="1"/>
            <a:r>
              <a:rPr lang="it-IT" altLang="it-IT" sz="2400" dirty="0">
                <a:latin typeface="+mn-lt"/>
                <a:cs typeface="Arial" panose="020B0604020202020204" pitchFamily="34" charset="0"/>
              </a:rPr>
              <a:t>Infatti:</a:t>
            </a:r>
          </a:p>
        </p:txBody>
      </p:sp>
      <p:sp>
        <p:nvSpPr>
          <p:cNvPr id="38" name="Freccia destra 37">
            <a:extLst>
              <a:ext uri="{FF2B5EF4-FFF2-40B4-BE49-F238E27FC236}">
                <a16:creationId xmlns:a16="http://schemas.microsoft.com/office/drawing/2014/main" id="{A5211660-2288-BE4F-A312-E7443FDDD294}"/>
              </a:ext>
            </a:extLst>
          </p:cNvPr>
          <p:cNvSpPr/>
          <p:nvPr/>
        </p:nvSpPr>
        <p:spPr>
          <a:xfrm>
            <a:off x="2731662" y="4770558"/>
            <a:ext cx="441996" cy="196058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C00000"/>
              </a:solidFill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E8E70B7B-B03E-8D77-AF79-6CD2A113AF7A}"/>
              </a:ext>
            </a:extLst>
          </p:cNvPr>
          <p:cNvSpPr txBox="1"/>
          <p:nvPr/>
        </p:nvSpPr>
        <p:spPr>
          <a:xfrm>
            <a:off x="3412714" y="5450465"/>
            <a:ext cx="47380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altLang="it-IT" sz="2400" dirty="0">
                <a:solidFill>
                  <a:srgbClr val="0432FF"/>
                </a:solidFill>
                <a:latin typeface="+mn-lt"/>
                <a:cs typeface="Arial" panose="020B0604020202020204" pitchFamily="34" charset="0"/>
              </a:rPr>
              <a:t>2</a:t>
            </a:r>
            <a:r>
              <a:rPr lang="it-IT" altLang="it-IT" sz="2400" i="1" dirty="0">
                <a:solidFill>
                  <a:srgbClr val="0432FF"/>
                </a:solidFill>
                <a:latin typeface="+mn-lt"/>
                <a:cs typeface="Arial" panose="020B0604020202020204" pitchFamily="34" charset="0"/>
              </a:rPr>
              <a:t>a </a:t>
            </a:r>
            <a:r>
              <a:rPr lang="it-IT" altLang="it-IT" sz="2400" dirty="0">
                <a:solidFill>
                  <a:srgbClr val="0432FF"/>
                </a:solidFill>
                <a:latin typeface="+mn-lt"/>
                <a:cs typeface="Arial" panose="020B0604020202020204" pitchFamily="34" charset="0"/>
              </a:rPr>
              <a:t>(</a:t>
            </a:r>
            <a:r>
              <a:rPr lang="it-IT" altLang="it-IT" sz="2400" i="1" dirty="0">
                <a:solidFill>
                  <a:srgbClr val="0432FF"/>
                </a:solidFill>
                <a:latin typeface="+mn-lt"/>
                <a:cs typeface="Arial" panose="020B0604020202020204" pitchFamily="34" charset="0"/>
              </a:rPr>
              <a:t>a</a:t>
            </a:r>
            <a:r>
              <a:rPr lang="it-IT" altLang="it-IT" sz="2400" dirty="0">
                <a:solidFill>
                  <a:srgbClr val="0432FF"/>
                </a:solidFill>
                <a:latin typeface="+mn-lt"/>
                <a:cs typeface="Arial" panose="020B0604020202020204" pitchFamily="34" charset="0"/>
              </a:rPr>
              <a:t> – 1) (</a:t>
            </a:r>
            <a:r>
              <a:rPr lang="it-IT" altLang="it-IT" sz="2400" i="1" dirty="0">
                <a:solidFill>
                  <a:srgbClr val="0432FF"/>
                </a:solidFill>
                <a:latin typeface="+mn-lt"/>
                <a:cs typeface="Arial" panose="020B0604020202020204" pitchFamily="34" charset="0"/>
              </a:rPr>
              <a:t>a</a:t>
            </a:r>
            <a:r>
              <a:rPr lang="it-IT" altLang="it-IT" sz="2400" dirty="0">
                <a:solidFill>
                  <a:srgbClr val="0432FF"/>
                </a:solidFill>
                <a:latin typeface="+mn-lt"/>
                <a:cs typeface="Arial" panose="020B0604020202020204" pitchFamily="34" charset="0"/>
              </a:rPr>
              <a:t> + 1) </a:t>
            </a:r>
            <a:r>
              <a:rPr lang="it-IT" altLang="it-IT" sz="2400" dirty="0">
                <a:latin typeface="+mn-lt"/>
                <a:cs typeface="Arial" panose="020B0604020202020204" pitchFamily="34" charset="0"/>
              </a:rPr>
              <a:t>= </a:t>
            </a:r>
            <a:r>
              <a:rPr lang="it-IT" altLang="it-IT" sz="2400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2</a:t>
            </a:r>
            <a:r>
              <a:rPr lang="it-IT" altLang="it-IT" sz="2400" i="1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 a </a:t>
            </a:r>
            <a:r>
              <a:rPr lang="it-IT" altLang="it-IT" sz="2400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(</a:t>
            </a:r>
            <a:r>
              <a:rPr lang="it-IT" altLang="it-IT" sz="2400" i="1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a </a:t>
            </a:r>
            <a:r>
              <a:rPr lang="it-IT" altLang="it-IT" sz="2400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–</a:t>
            </a:r>
            <a:r>
              <a:rPr lang="it-IT" altLang="it-IT" sz="2400" i="1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it-IT" altLang="it-IT" sz="2400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1) </a:t>
            </a:r>
            <a:r>
              <a:rPr lang="it-IT" altLang="it-IT" sz="2400" i="1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it-IT" altLang="it-IT" sz="2400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(</a:t>
            </a:r>
            <a:r>
              <a:rPr lang="it-IT" altLang="it-IT" sz="2400" i="1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a</a:t>
            </a:r>
            <a:r>
              <a:rPr lang="it-IT" altLang="it-IT" sz="2400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 + 1)]</a:t>
            </a:r>
            <a:endParaRPr lang="it-IT" sz="2400" dirty="0"/>
          </a:p>
        </p:txBody>
      </p:sp>
      <p:sp>
        <p:nvSpPr>
          <p:cNvPr id="2" name="Freccia destra 1">
            <a:extLst>
              <a:ext uri="{FF2B5EF4-FFF2-40B4-BE49-F238E27FC236}">
                <a16:creationId xmlns:a16="http://schemas.microsoft.com/office/drawing/2014/main" id="{71626DE9-7DFD-FE17-DD4A-A9C83F6670B2}"/>
              </a:ext>
            </a:extLst>
          </p:cNvPr>
          <p:cNvSpPr/>
          <p:nvPr/>
        </p:nvSpPr>
        <p:spPr>
          <a:xfrm>
            <a:off x="2731662" y="5520900"/>
            <a:ext cx="441996" cy="196058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3865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37" grpId="0"/>
      <p:bldP spid="34" grpId="0"/>
      <p:bldP spid="35" grpId="0"/>
      <p:bldP spid="36" grpId="0"/>
      <p:bldP spid="38" grpId="0" animBg="1"/>
      <p:bldP spid="3" grpId="0"/>
      <p:bldP spid="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2B3CC6D7-C184-1944-ACBD-A0A8E72FDC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40" y="17406"/>
            <a:ext cx="892130" cy="709867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364AA206-1614-A748-8FC7-7DCF84411976}"/>
              </a:ext>
            </a:extLst>
          </p:cNvPr>
          <p:cNvSpPr txBox="1"/>
          <p:nvPr/>
        </p:nvSpPr>
        <p:spPr>
          <a:xfrm>
            <a:off x="0" y="6607094"/>
            <a:ext cx="12191999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750" dirty="0">
                <a:solidFill>
                  <a:schemeClr val="bg1">
                    <a:lumMod val="50000"/>
                  </a:schemeClr>
                </a:solidFill>
              </a:rPr>
              <a:t>Prof. Domenico Lo Iacono</a:t>
            </a:r>
          </a:p>
        </p:txBody>
      </p:sp>
      <p:sp>
        <p:nvSpPr>
          <p:cNvPr id="6" name="TextBox 22">
            <a:extLst>
              <a:ext uri="{FF2B5EF4-FFF2-40B4-BE49-F238E27FC236}">
                <a16:creationId xmlns:a16="http://schemas.microsoft.com/office/drawing/2014/main" id="{F0554AC0-C521-ED4C-8D5F-096E0CFE9E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75265" y="43157"/>
            <a:ext cx="141673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400" b="1" dirty="0">
                <a:solidFill>
                  <a:srgbClr val="C00000"/>
                </a:solidFill>
                <a:latin typeface="+mn-lt"/>
                <a:ea typeface="Verdana" panose="020B0604030504040204" pitchFamily="34" charset="0"/>
                <a:cs typeface="Arial" panose="020B0604020202020204" pitchFamily="34" charset="0"/>
              </a:rPr>
              <a:t>LAVAGNA</a:t>
            </a:r>
          </a:p>
        </p:txBody>
      </p:sp>
      <p:sp>
        <p:nvSpPr>
          <p:cNvPr id="2" name="TextBox 17">
            <a:extLst>
              <a:ext uri="{FF2B5EF4-FFF2-40B4-BE49-F238E27FC236}">
                <a16:creationId xmlns:a16="http://schemas.microsoft.com/office/drawing/2014/main" id="{10CF4ABB-86BD-8016-ACB8-A32934F27F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700" y="886752"/>
            <a:ext cx="146697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400" b="1" i="1" dirty="0">
                <a:solidFill>
                  <a:srgbClr val="008000"/>
                </a:solidFill>
                <a:latin typeface="+mn-lt"/>
              </a:rPr>
              <a:t>ESEMPIO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BAAA3D89-5175-E494-FE72-FF99050774F0}"/>
              </a:ext>
            </a:extLst>
          </p:cNvPr>
          <p:cNvSpPr txBox="1"/>
          <p:nvPr/>
        </p:nvSpPr>
        <p:spPr>
          <a:xfrm>
            <a:off x="211529" y="1450705"/>
            <a:ext cx="11355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/>
              <a:t>Per </a:t>
            </a:r>
            <a:r>
              <a:rPr lang="it-IT" altLang="it-IT" sz="2400" i="1" dirty="0">
                <a:solidFill>
                  <a:srgbClr val="0432FF"/>
                </a:solidFill>
                <a:latin typeface="+mn-lt"/>
                <a:cs typeface="Arial" panose="020B0604020202020204" pitchFamily="34" charset="0"/>
              </a:rPr>
              <a:t>a=2</a:t>
            </a:r>
            <a:endParaRPr lang="it-IT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sellaDiTesto 6">
                <a:extLst>
                  <a:ext uri="{FF2B5EF4-FFF2-40B4-BE49-F238E27FC236}">
                    <a16:creationId xmlns:a16="http://schemas.microsoft.com/office/drawing/2014/main" id="{FBD57B26-0321-27EC-A88D-00188CE8D624}"/>
                  </a:ext>
                </a:extLst>
              </p:cNvPr>
              <p:cNvSpPr txBox="1"/>
              <p:nvPr/>
            </p:nvSpPr>
            <p:spPr>
              <a:xfrm>
                <a:off x="2033996" y="1383687"/>
                <a:ext cx="3352776" cy="6938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it-IT" sz="24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sz="2400" b="1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it-IT" sz="2400" b="1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num>
                        <m:den>
                          <m:sSup>
                            <m:sSupPr>
                              <m:ctrlPr>
                                <a:rPr lang="it-IT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p>
                              <m:r>
                                <a:rPr lang="it-IT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it-IT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it-IT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den>
                      </m:f>
                      <m:r>
                        <a:rPr lang="it-IT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it-IT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∙2</m:t>
                          </m:r>
                        </m:num>
                        <m:den>
                          <m:sSup>
                            <m:sSupPr>
                              <m:ctrlPr>
                                <a:rPr lang="it-IT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it-IT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it-IT" sz="24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den>
                      </m:f>
                      <m:r>
                        <a:rPr lang="it-IT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it-IT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it-IT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sz="2400" b="1" i="1" smtClean="0"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it-IT" sz="2400" b="1" dirty="0"/>
              </a:p>
            </p:txBody>
          </p:sp>
        </mc:Choice>
        <mc:Fallback xmlns="">
          <p:sp>
            <p:nvSpPr>
              <p:cNvPr id="7" name="CasellaDiTesto 6">
                <a:extLst>
                  <a:ext uri="{FF2B5EF4-FFF2-40B4-BE49-F238E27FC236}">
                    <a16:creationId xmlns:a16="http://schemas.microsoft.com/office/drawing/2014/main" id="{FBD57B26-0321-27EC-A88D-00188CE8D6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3996" y="1383687"/>
                <a:ext cx="3352776" cy="693844"/>
              </a:xfrm>
              <a:prstGeom prst="rect">
                <a:avLst/>
              </a:prstGeom>
              <a:blipFill>
                <a:blip r:embed="rId3"/>
                <a:stretch>
                  <a:fillRect l="-1132" r="-1887" b="-1428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sellaDiTesto 7">
                <a:extLst>
                  <a:ext uri="{FF2B5EF4-FFF2-40B4-BE49-F238E27FC236}">
                    <a16:creationId xmlns:a16="http://schemas.microsoft.com/office/drawing/2014/main" id="{A77DBB32-B855-D457-2B6D-470218FA109B}"/>
                  </a:ext>
                </a:extLst>
              </p:cNvPr>
              <p:cNvSpPr txBox="1"/>
              <p:nvPr/>
            </p:nvSpPr>
            <p:spPr>
              <a:xfrm>
                <a:off x="6536364" y="1353621"/>
                <a:ext cx="3634008" cy="6938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it-IT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it-IT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  <m:r>
                            <a:rPr lang="it-IT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it-IT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sSup>
                            <m:sSupPr>
                              <m:ctrlPr>
                                <a:rPr lang="it-IT" sz="2400" b="1" i="1" smtClean="0">
                                  <a:solidFill>
                                    <a:srgbClr val="0432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sz="2400" b="1" i="1" smtClean="0">
                                  <a:solidFill>
                                    <a:srgbClr val="0432FF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p>
                              <m:r>
                                <a:rPr lang="it-IT" sz="2400" b="1" i="1" smtClean="0">
                                  <a:solidFill>
                                    <a:srgbClr val="0432FF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it-IT" sz="2400" b="1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it-IT" sz="2400" b="1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  <m:r>
                        <a:rPr lang="it-IT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it-IT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∙2+2</m:t>
                          </m:r>
                        </m:num>
                        <m:den>
                          <m:sSup>
                            <m:sSupPr>
                              <m:ctrlPr>
                                <a:rPr lang="it-IT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it-IT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it-IT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  <m:r>
                        <a:rPr lang="it-IT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it-IT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it-IT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sz="2400" b="1" i="1" smtClean="0"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it-IT" sz="2400" b="1" dirty="0"/>
              </a:p>
            </p:txBody>
          </p:sp>
        </mc:Choice>
        <mc:Fallback xmlns="">
          <p:sp>
            <p:nvSpPr>
              <p:cNvPr id="8" name="CasellaDiTesto 7">
                <a:extLst>
                  <a:ext uri="{FF2B5EF4-FFF2-40B4-BE49-F238E27FC236}">
                    <a16:creationId xmlns:a16="http://schemas.microsoft.com/office/drawing/2014/main" id="{A77DBB32-B855-D457-2B6D-470218FA10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6364" y="1353621"/>
                <a:ext cx="3634008" cy="693844"/>
              </a:xfrm>
              <a:prstGeom prst="rect">
                <a:avLst/>
              </a:prstGeom>
              <a:blipFill>
                <a:blip r:embed="rId4"/>
                <a:stretch>
                  <a:fillRect l="-1742" r="-1742" b="-1250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8779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  <p:bldP spid="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95F8C216-83C9-7B47-B98C-0F7013BC2A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40" y="17406"/>
            <a:ext cx="892130" cy="709867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B6984061-9262-5D41-AB7F-3C9E4A0FCB1E}"/>
              </a:ext>
            </a:extLst>
          </p:cNvPr>
          <p:cNvSpPr txBox="1"/>
          <p:nvPr/>
        </p:nvSpPr>
        <p:spPr>
          <a:xfrm>
            <a:off x="0" y="6607094"/>
            <a:ext cx="12191999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750" dirty="0">
                <a:solidFill>
                  <a:schemeClr val="bg1">
                    <a:lumMod val="50000"/>
                  </a:schemeClr>
                </a:solidFill>
              </a:rPr>
              <a:t>Prof. Domenico Lo Iacono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945A57F1-77A8-8C40-A8C4-7DB1F48AEB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936" y="1093571"/>
            <a:ext cx="11668126" cy="16970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50000"/>
              </a:lnSpc>
            </a:pPr>
            <a:r>
              <a:rPr lang="it-IT" sz="2400" dirty="0">
                <a:latin typeface="+mn-lt"/>
              </a:rPr>
              <a:t>Per la </a:t>
            </a:r>
            <a:r>
              <a:rPr lang="it-IT" sz="2400" b="1" dirty="0">
                <a:solidFill>
                  <a:srgbClr val="C00000"/>
                </a:solidFill>
                <a:latin typeface="+mn-lt"/>
              </a:rPr>
              <a:t>proprietà invariantiva</a:t>
            </a:r>
            <a:r>
              <a:rPr lang="it-IT" sz="2400" dirty="0">
                <a:solidFill>
                  <a:srgbClr val="C00000"/>
                </a:solidFill>
                <a:latin typeface="+mn-lt"/>
              </a:rPr>
              <a:t>, </a:t>
            </a:r>
            <a:r>
              <a:rPr lang="it-IT" sz="2400" dirty="0">
                <a:latin typeface="+mn-lt"/>
              </a:rPr>
              <a:t>possiamo moltiplicare o dividere numeratore e denominatore di una </a:t>
            </a:r>
            <a:r>
              <a:rPr lang="it-IT" sz="2400" b="1" dirty="0">
                <a:latin typeface="+mn-lt"/>
              </a:rPr>
              <a:t>frazione algebrica</a:t>
            </a:r>
            <a:r>
              <a:rPr lang="it-IT" sz="2400" dirty="0">
                <a:latin typeface="+mn-lt"/>
              </a:rPr>
              <a:t> per uno stesso polinomio non nullo ottenendo una </a:t>
            </a:r>
            <a:r>
              <a:rPr lang="it-IT" sz="2400" b="1" dirty="0">
                <a:latin typeface="+mn-lt"/>
              </a:rPr>
              <a:t>frazione algebrica</a:t>
            </a:r>
            <a:r>
              <a:rPr lang="it-IT" sz="2400" dirty="0">
                <a:latin typeface="+mn-lt"/>
              </a:rPr>
              <a:t> </a:t>
            </a:r>
            <a:r>
              <a:rPr lang="it-IT" sz="2400" b="1" dirty="0">
                <a:solidFill>
                  <a:srgbClr val="C00000"/>
                </a:solidFill>
                <a:latin typeface="+mn-lt"/>
              </a:rPr>
              <a:t>equivalente</a:t>
            </a:r>
            <a:r>
              <a:rPr lang="it-IT" sz="2400" dirty="0">
                <a:latin typeface="+mn-lt"/>
              </a:rPr>
              <a:t> a quella di partenza</a:t>
            </a:r>
            <a:endParaRPr lang="it-IT" altLang="it-IT" sz="2400" i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12DC81F6-1446-144B-91E8-3C6FE02A4D9E}"/>
              </a:ext>
            </a:extLst>
          </p:cNvPr>
          <p:cNvSpPr/>
          <p:nvPr/>
        </p:nvSpPr>
        <p:spPr>
          <a:xfrm>
            <a:off x="889190" y="209588"/>
            <a:ext cx="29519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altLang="it-IT" sz="2400" b="1" dirty="0">
                <a:solidFill>
                  <a:srgbClr val="C00000"/>
                </a:solidFill>
                <a:cs typeface="Arial" panose="020B0604020202020204" pitchFamily="34" charset="0"/>
              </a:rPr>
              <a:t>Proprietà invariantiva</a:t>
            </a:r>
            <a:endParaRPr lang="it-IT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0786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173558E9-FD53-B14C-8C2A-ABF7F85E93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40" y="17406"/>
            <a:ext cx="892130" cy="709867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927BA2DA-980B-8842-8248-1BC72787D987}"/>
              </a:ext>
            </a:extLst>
          </p:cNvPr>
          <p:cNvSpPr txBox="1"/>
          <p:nvPr/>
        </p:nvSpPr>
        <p:spPr>
          <a:xfrm>
            <a:off x="0" y="6607094"/>
            <a:ext cx="12191999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750" dirty="0">
                <a:solidFill>
                  <a:schemeClr val="bg1">
                    <a:lumMod val="50000"/>
                  </a:schemeClr>
                </a:solidFill>
              </a:rPr>
              <a:t>Prof. Domenico Lo Iacono</a:t>
            </a:r>
          </a:p>
        </p:txBody>
      </p:sp>
      <p:sp>
        <p:nvSpPr>
          <p:cNvPr id="5" name="TextBox 22">
            <a:extLst>
              <a:ext uri="{FF2B5EF4-FFF2-40B4-BE49-F238E27FC236}">
                <a16:creationId xmlns:a16="http://schemas.microsoft.com/office/drawing/2014/main" id="{7B0FAAB2-C23C-8547-ABA2-6231A993D4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41152" y="209588"/>
            <a:ext cx="135656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400" b="1" dirty="0">
                <a:solidFill>
                  <a:srgbClr val="C00000"/>
                </a:solidFill>
                <a:ea typeface="Verdana" pitchFamily="34" charset="0"/>
                <a:cs typeface="Arial" charset="0"/>
              </a:rPr>
              <a:t>Esercizi</a:t>
            </a:r>
            <a:endParaRPr lang="it-IT" sz="1200" b="1" dirty="0">
              <a:solidFill>
                <a:srgbClr val="C00000"/>
              </a:solidFill>
              <a:ea typeface="Arial" charset="0"/>
              <a:cs typeface="Arial" charset="0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C6213733-B794-7543-9683-5473F9C244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62220"/>
            <a:ext cx="11171344" cy="2229575"/>
          </a:xfrm>
          <a:prstGeom prst="rect">
            <a:avLst/>
          </a:prstGeom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36CC6BC1-1F67-1E4C-BC66-461D39DB9B26}"/>
              </a:ext>
            </a:extLst>
          </p:cNvPr>
          <p:cNvSpPr/>
          <p:nvPr/>
        </p:nvSpPr>
        <p:spPr>
          <a:xfrm>
            <a:off x="889190" y="209588"/>
            <a:ext cx="29519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altLang="it-IT" sz="2400" b="1" dirty="0">
                <a:solidFill>
                  <a:srgbClr val="C00000"/>
                </a:solidFill>
                <a:cs typeface="Arial" panose="020B0604020202020204" pitchFamily="34" charset="0"/>
              </a:rPr>
              <a:t>Proprietà invariantiva</a:t>
            </a:r>
            <a:endParaRPr lang="it-IT" sz="2400" b="1" dirty="0">
              <a:solidFill>
                <a:srgbClr val="C00000"/>
              </a:solidFill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B46410C-6937-E24B-991E-49F17BA69D03}"/>
              </a:ext>
            </a:extLst>
          </p:cNvPr>
          <p:cNvSpPr txBox="1"/>
          <p:nvPr/>
        </p:nvSpPr>
        <p:spPr>
          <a:xfrm>
            <a:off x="2076470" y="1692341"/>
            <a:ext cx="7056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i="1" dirty="0"/>
              <a:t>3 - x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01F19FD3-22BA-AD4B-9063-53F7BD9A1337}"/>
              </a:ext>
            </a:extLst>
          </p:cNvPr>
          <p:cNvSpPr txBox="1"/>
          <p:nvPr/>
        </p:nvSpPr>
        <p:spPr>
          <a:xfrm>
            <a:off x="5444197" y="1230676"/>
            <a:ext cx="88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i="1" dirty="0"/>
              <a:t>2b - a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47B4223F-0B2B-2246-A1A8-1B296A1B9A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8730" y="2154006"/>
            <a:ext cx="1066800" cy="228600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0431FC12-C173-524B-AC0D-9D0570D3B4B7}"/>
              </a:ext>
            </a:extLst>
          </p:cNvPr>
          <p:cNvSpPr txBox="1"/>
          <p:nvPr/>
        </p:nvSpPr>
        <p:spPr>
          <a:xfrm>
            <a:off x="2231822" y="2408332"/>
            <a:ext cx="8435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i="1" dirty="0"/>
              <a:t>2y - x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AFA5A5DB-61C9-2C44-8A9F-DB2A250DDDAD}"/>
              </a:ext>
            </a:extLst>
          </p:cNvPr>
          <p:cNvSpPr txBox="1"/>
          <p:nvPr/>
        </p:nvSpPr>
        <p:spPr>
          <a:xfrm>
            <a:off x="5444197" y="2408332"/>
            <a:ext cx="8435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i="1" dirty="0"/>
              <a:t>2y - x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576A49DE-4FE5-0C4B-B5A9-6505448E1748}"/>
              </a:ext>
            </a:extLst>
          </p:cNvPr>
          <p:cNvSpPr txBox="1"/>
          <p:nvPr/>
        </p:nvSpPr>
        <p:spPr>
          <a:xfrm>
            <a:off x="9229309" y="1674867"/>
            <a:ext cx="7056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i="1" dirty="0"/>
              <a:t>3 - x</a:t>
            </a:r>
          </a:p>
        </p:txBody>
      </p:sp>
    </p:spTree>
    <p:extLst>
      <p:ext uri="{BB962C8B-B14F-4D97-AF65-F5344CB8AC3E}">
        <p14:creationId xmlns:p14="http://schemas.microsoft.com/office/powerpoint/2010/main" val="1035339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/>
      <p:bldP spid="13" grpId="0"/>
      <p:bldP spid="1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173558E9-FD53-B14C-8C2A-ABF7F85E93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40" y="17406"/>
            <a:ext cx="892130" cy="709867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927BA2DA-980B-8842-8248-1BC72787D987}"/>
              </a:ext>
            </a:extLst>
          </p:cNvPr>
          <p:cNvSpPr txBox="1"/>
          <p:nvPr/>
        </p:nvSpPr>
        <p:spPr>
          <a:xfrm>
            <a:off x="0" y="6607094"/>
            <a:ext cx="12191999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750" dirty="0">
                <a:solidFill>
                  <a:schemeClr val="bg1">
                    <a:lumMod val="50000"/>
                  </a:schemeClr>
                </a:solidFill>
              </a:rPr>
              <a:t>Prof. Domenico Lo Iacono</a:t>
            </a:r>
          </a:p>
        </p:txBody>
      </p:sp>
      <p:sp>
        <p:nvSpPr>
          <p:cNvPr id="5" name="TextBox 22">
            <a:extLst>
              <a:ext uri="{FF2B5EF4-FFF2-40B4-BE49-F238E27FC236}">
                <a16:creationId xmlns:a16="http://schemas.microsoft.com/office/drawing/2014/main" id="{7B0FAAB2-C23C-8547-ABA2-6231A993D4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41152" y="209588"/>
            <a:ext cx="135656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400" b="1" dirty="0">
                <a:solidFill>
                  <a:srgbClr val="C00000"/>
                </a:solidFill>
                <a:ea typeface="Verdana" pitchFamily="34" charset="0"/>
                <a:cs typeface="Arial" charset="0"/>
              </a:rPr>
              <a:t>Esercizi</a:t>
            </a:r>
            <a:endParaRPr lang="it-IT" sz="1200" b="1" dirty="0">
              <a:solidFill>
                <a:srgbClr val="C00000"/>
              </a:solidFill>
              <a:ea typeface="Arial" charset="0"/>
              <a:cs typeface="Arial" charset="0"/>
            </a:endParaRP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36CC6BC1-1F67-1E4C-BC66-461D39DB9B26}"/>
              </a:ext>
            </a:extLst>
          </p:cNvPr>
          <p:cNvSpPr/>
          <p:nvPr/>
        </p:nvSpPr>
        <p:spPr>
          <a:xfrm>
            <a:off x="889190" y="209588"/>
            <a:ext cx="29519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altLang="it-IT" sz="2400" b="1" dirty="0">
                <a:solidFill>
                  <a:srgbClr val="C00000"/>
                </a:solidFill>
                <a:cs typeface="Arial" panose="020B0604020202020204" pitchFamily="34" charset="0"/>
              </a:rPr>
              <a:t>Proprietà invariantiva</a:t>
            </a:r>
            <a:endParaRPr lang="it-IT" sz="2400" b="1" dirty="0">
              <a:solidFill>
                <a:srgbClr val="C00000"/>
              </a:solidFill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40216EBE-5898-654B-A0B4-AA8FE56710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440" y="671253"/>
            <a:ext cx="11032456" cy="2538441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6D74F72E-3829-B64B-B68F-D1A690C86193}"/>
              </a:ext>
            </a:extLst>
          </p:cNvPr>
          <p:cNvSpPr txBox="1"/>
          <p:nvPr/>
        </p:nvSpPr>
        <p:spPr>
          <a:xfrm>
            <a:off x="6262998" y="671253"/>
            <a:ext cx="7312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i="1" dirty="0"/>
              <a:t>2 - a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D6C4A3B6-28CE-1E41-A21F-F3303DC0B21F}"/>
              </a:ext>
            </a:extLst>
          </p:cNvPr>
          <p:cNvSpPr txBox="1"/>
          <p:nvPr/>
        </p:nvSpPr>
        <p:spPr>
          <a:xfrm>
            <a:off x="9960710" y="671253"/>
            <a:ext cx="7312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i="1" dirty="0"/>
              <a:t>2 - a</a:t>
            </a:r>
          </a:p>
        </p:txBody>
      </p:sp>
    </p:spTree>
    <p:extLst>
      <p:ext uri="{BB962C8B-B14F-4D97-AF65-F5344CB8AC3E}">
        <p14:creationId xmlns:p14="http://schemas.microsoft.com/office/powerpoint/2010/main" val="32339356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173558E9-FD53-B14C-8C2A-ABF7F85E93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40" y="17406"/>
            <a:ext cx="892130" cy="709867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927BA2DA-980B-8842-8248-1BC72787D987}"/>
              </a:ext>
            </a:extLst>
          </p:cNvPr>
          <p:cNvSpPr txBox="1"/>
          <p:nvPr/>
        </p:nvSpPr>
        <p:spPr>
          <a:xfrm>
            <a:off x="0" y="6607094"/>
            <a:ext cx="12191999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750" dirty="0">
                <a:solidFill>
                  <a:schemeClr val="bg1">
                    <a:lumMod val="50000"/>
                  </a:schemeClr>
                </a:solidFill>
              </a:rPr>
              <a:t>Prof. Domenico Lo Iacono</a:t>
            </a:r>
          </a:p>
        </p:txBody>
      </p:sp>
      <p:sp>
        <p:nvSpPr>
          <p:cNvPr id="5" name="TextBox 22">
            <a:extLst>
              <a:ext uri="{FF2B5EF4-FFF2-40B4-BE49-F238E27FC236}">
                <a16:creationId xmlns:a16="http://schemas.microsoft.com/office/drawing/2014/main" id="{7B0FAAB2-C23C-8547-ABA2-6231A993D4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2602" y="150322"/>
            <a:ext cx="135656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400" b="1" dirty="0">
                <a:solidFill>
                  <a:srgbClr val="C00000"/>
                </a:solidFill>
                <a:ea typeface="Verdana" pitchFamily="34" charset="0"/>
                <a:cs typeface="Arial" charset="0"/>
              </a:rPr>
              <a:t>Esercizi</a:t>
            </a:r>
            <a:endParaRPr lang="it-IT" sz="1200" b="1" dirty="0">
              <a:solidFill>
                <a:srgbClr val="C00000"/>
              </a:solidFill>
              <a:ea typeface="Arial" charset="0"/>
              <a:cs typeface="Arial" charset="0"/>
            </a:endParaRP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58483C0C-8D3C-FD44-809D-69136942D879}"/>
              </a:ext>
            </a:extLst>
          </p:cNvPr>
          <p:cNvSpPr/>
          <p:nvPr/>
        </p:nvSpPr>
        <p:spPr>
          <a:xfrm>
            <a:off x="889190" y="141506"/>
            <a:ext cx="47334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b="1" dirty="0">
                <a:solidFill>
                  <a:srgbClr val="C00000"/>
                </a:solidFill>
              </a:rPr>
              <a:t>Riduzione allo stesso denominatore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33ECBDB4-4255-724F-926B-9CF2B7E993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908" y="1568632"/>
            <a:ext cx="3076757" cy="847223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D6A06DF1-C5DA-D44B-B9C4-B1CC7F97BF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908" y="2522441"/>
            <a:ext cx="3879390" cy="847223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91B0D600-D49B-2E4E-A0C1-A5FEC32E03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908" y="3831430"/>
            <a:ext cx="3188234" cy="847223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EBA59D23-F174-CD41-9A67-325CF97E9B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555" y="4753805"/>
            <a:ext cx="4035457" cy="847223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2ED2767F-B020-3245-A6A8-E9BF526FCC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3101" y="5711816"/>
            <a:ext cx="3522664" cy="847223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223980C3-C9CA-3743-954D-9A23B491CE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83391" y="5321167"/>
            <a:ext cx="5752198" cy="847223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A5571F23-CB3B-9A47-B0BB-C83F975FA18B}"/>
              </a:ext>
            </a:extLst>
          </p:cNvPr>
          <p:cNvSpPr txBox="1"/>
          <p:nvPr/>
        </p:nvSpPr>
        <p:spPr>
          <a:xfrm>
            <a:off x="117566" y="757600"/>
            <a:ext cx="116097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/>
              <a:t>Trasformiamo le </a:t>
            </a:r>
            <a:r>
              <a:rPr lang="it-IT" sz="2000" dirty="0"/>
              <a:t>seguenti </a:t>
            </a:r>
            <a:r>
              <a:rPr lang="it-IT" sz="2000" b="1" dirty="0"/>
              <a:t>frazioni in altre tre equiv</a:t>
            </a:r>
            <a:r>
              <a:rPr lang="it-IT" sz="2000" dirty="0"/>
              <a:t>alenti, che abbiano come denominatore il m.c.m. dei denominatori delle frazioni date: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5FEA9581-F363-0E4F-8B30-EDFEF6537CBC}"/>
              </a:ext>
            </a:extLst>
          </p:cNvPr>
          <p:cNvSpPr/>
          <p:nvPr/>
        </p:nvSpPr>
        <p:spPr>
          <a:xfrm>
            <a:off x="3487402" y="1793122"/>
            <a:ext cx="42704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000" dirty="0"/>
              <a:t>Scomponiamo anzitutto i denominatori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6987B97A-0D05-B749-B067-77703EBA88BD}"/>
              </a:ext>
            </a:extLst>
          </p:cNvPr>
          <p:cNvSpPr/>
          <p:nvPr/>
        </p:nvSpPr>
        <p:spPr>
          <a:xfrm>
            <a:off x="4299675" y="2491412"/>
            <a:ext cx="74276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dirty="0"/>
              <a:t>Moltiplichiamo numeratore e denominatore delle frazioni date per un fattore opportuno (colorato in rosso): </a:t>
            </a:r>
            <a:r>
              <a:rPr lang="it-IT" sz="2000" b="1" dirty="0" err="1">
                <a:solidFill>
                  <a:srgbClr val="C00000"/>
                </a:solidFill>
              </a:rPr>
              <a:t>proprieta`invariantiva</a:t>
            </a:r>
            <a:endParaRPr lang="it-IT" sz="2000" b="1" dirty="0">
              <a:solidFill>
                <a:srgbClr val="C00000"/>
              </a:solidFill>
            </a:endParaRP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975E1121-A615-ED4E-AFAF-3150112B1BB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09462" y="3497478"/>
            <a:ext cx="2026127" cy="426553"/>
          </a:xfrm>
          <a:prstGeom prst="rect">
            <a:avLst/>
          </a:prstGeom>
        </p:spPr>
      </p:pic>
      <p:sp>
        <p:nvSpPr>
          <p:cNvPr id="16" name="Rettangolo 15">
            <a:extLst>
              <a:ext uri="{FF2B5EF4-FFF2-40B4-BE49-F238E27FC236}">
                <a16:creationId xmlns:a16="http://schemas.microsoft.com/office/drawing/2014/main" id="{1DB77B6C-2070-934E-9693-2FA9F3867B65}"/>
              </a:ext>
            </a:extLst>
          </p:cNvPr>
          <p:cNvSpPr/>
          <p:nvPr/>
        </p:nvSpPr>
        <p:spPr>
          <a:xfrm>
            <a:off x="8348518" y="3467129"/>
            <a:ext cx="7873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000" dirty="0"/>
              <a:t>mcm:</a:t>
            </a:r>
          </a:p>
        </p:txBody>
      </p:sp>
    </p:spTree>
    <p:extLst>
      <p:ext uri="{BB962C8B-B14F-4D97-AF65-F5344CB8AC3E}">
        <p14:creationId xmlns:p14="http://schemas.microsoft.com/office/powerpoint/2010/main" val="29758807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173558E9-FD53-B14C-8C2A-ABF7F85E93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40" y="17406"/>
            <a:ext cx="892130" cy="709867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927BA2DA-980B-8842-8248-1BC72787D987}"/>
              </a:ext>
            </a:extLst>
          </p:cNvPr>
          <p:cNvSpPr txBox="1"/>
          <p:nvPr/>
        </p:nvSpPr>
        <p:spPr>
          <a:xfrm>
            <a:off x="0" y="6607094"/>
            <a:ext cx="12191999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750" dirty="0">
                <a:solidFill>
                  <a:schemeClr val="bg1">
                    <a:lumMod val="50000"/>
                  </a:schemeClr>
                </a:solidFill>
              </a:rPr>
              <a:t>Prof. Domenico Lo Iacono</a:t>
            </a:r>
          </a:p>
        </p:txBody>
      </p:sp>
      <p:sp>
        <p:nvSpPr>
          <p:cNvPr id="5" name="TextBox 22">
            <a:extLst>
              <a:ext uri="{FF2B5EF4-FFF2-40B4-BE49-F238E27FC236}">
                <a16:creationId xmlns:a16="http://schemas.microsoft.com/office/drawing/2014/main" id="{7B0FAAB2-C23C-8547-ABA2-6231A993D4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2602" y="150322"/>
            <a:ext cx="135656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400" b="1" dirty="0">
                <a:solidFill>
                  <a:srgbClr val="C00000"/>
                </a:solidFill>
                <a:ea typeface="Verdana" pitchFamily="34" charset="0"/>
                <a:cs typeface="Arial" charset="0"/>
              </a:rPr>
              <a:t>Esercizi</a:t>
            </a:r>
            <a:endParaRPr lang="it-IT" sz="1200" b="1" dirty="0">
              <a:solidFill>
                <a:srgbClr val="C00000"/>
              </a:solidFill>
              <a:ea typeface="Arial" charset="0"/>
              <a:cs typeface="Arial" charset="0"/>
            </a:endParaRP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58483C0C-8D3C-FD44-809D-69136942D879}"/>
              </a:ext>
            </a:extLst>
          </p:cNvPr>
          <p:cNvSpPr/>
          <p:nvPr/>
        </p:nvSpPr>
        <p:spPr>
          <a:xfrm>
            <a:off x="889190" y="141506"/>
            <a:ext cx="47334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b="1" dirty="0">
                <a:solidFill>
                  <a:srgbClr val="C00000"/>
                </a:solidFill>
              </a:rPr>
              <a:t>Riduzione allo stesso denominatore</a:t>
            </a:r>
          </a:p>
        </p:txBody>
      </p:sp>
      <p:pic>
        <p:nvPicPr>
          <p:cNvPr id="17" name="Immagine 16">
            <a:extLst>
              <a:ext uri="{FF2B5EF4-FFF2-40B4-BE49-F238E27FC236}">
                <a16:creationId xmlns:a16="http://schemas.microsoft.com/office/drawing/2014/main" id="{F8D448D8-E029-7447-B93E-1E0891E577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879" y="1587138"/>
            <a:ext cx="3995757" cy="2194561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38F002CB-9CA1-7B4C-9EB8-9A701BDE78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879" y="851372"/>
            <a:ext cx="10434319" cy="611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9277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173558E9-FD53-B14C-8C2A-ABF7F85E93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40" y="17406"/>
            <a:ext cx="892130" cy="709867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927BA2DA-980B-8842-8248-1BC72787D987}"/>
              </a:ext>
            </a:extLst>
          </p:cNvPr>
          <p:cNvSpPr txBox="1"/>
          <p:nvPr/>
        </p:nvSpPr>
        <p:spPr>
          <a:xfrm>
            <a:off x="0" y="6607094"/>
            <a:ext cx="12191999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750" dirty="0">
                <a:solidFill>
                  <a:schemeClr val="bg1">
                    <a:lumMod val="50000"/>
                  </a:schemeClr>
                </a:solidFill>
              </a:rPr>
              <a:t>Prof. Domenico Lo Iacono</a:t>
            </a:r>
          </a:p>
        </p:txBody>
      </p:sp>
      <p:sp>
        <p:nvSpPr>
          <p:cNvPr id="5" name="TextBox 22">
            <a:extLst>
              <a:ext uri="{FF2B5EF4-FFF2-40B4-BE49-F238E27FC236}">
                <a16:creationId xmlns:a16="http://schemas.microsoft.com/office/drawing/2014/main" id="{7B0FAAB2-C23C-8547-ABA2-6231A993D4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2602" y="150322"/>
            <a:ext cx="135656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400" b="1" dirty="0">
                <a:solidFill>
                  <a:srgbClr val="C00000"/>
                </a:solidFill>
                <a:ea typeface="Verdana" pitchFamily="34" charset="0"/>
                <a:cs typeface="Arial" charset="0"/>
              </a:rPr>
              <a:t>Esercizi</a:t>
            </a:r>
            <a:endParaRPr lang="it-IT" sz="1200" b="1" dirty="0">
              <a:solidFill>
                <a:srgbClr val="C00000"/>
              </a:solidFill>
              <a:ea typeface="Arial" charset="0"/>
              <a:cs typeface="Arial" charset="0"/>
            </a:endParaRP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58483C0C-8D3C-FD44-809D-69136942D879}"/>
              </a:ext>
            </a:extLst>
          </p:cNvPr>
          <p:cNvSpPr/>
          <p:nvPr/>
        </p:nvSpPr>
        <p:spPr>
          <a:xfrm>
            <a:off x="889190" y="141506"/>
            <a:ext cx="47334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b="1" dirty="0">
                <a:solidFill>
                  <a:srgbClr val="C00000"/>
                </a:solidFill>
              </a:rPr>
              <a:t>Riduzione allo stesso denominatore</a:t>
            </a:r>
          </a:p>
        </p:txBody>
      </p:sp>
      <p:pic>
        <p:nvPicPr>
          <p:cNvPr id="18" name="Immagine 17">
            <a:extLst>
              <a:ext uri="{FF2B5EF4-FFF2-40B4-BE49-F238E27FC236}">
                <a16:creationId xmlns:a16="http://schemas.microsoft.com/office/drawing/2014/main" id="{38F002CB-9CA1-7B4C-9EB8-9A701BDE78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879" y="851372"/>
            <a:ext cx="10434319" cy="611667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24D7AA78-D34F-9149-B4DF-78509D3222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879" y="1508759"/>
            <a:ext cx="4832325" cy="2689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9609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F4467A8F-9A76-434F-AFDF-950FC200BE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40" y="17406"/>
            <a:ext cx="892130" cy="709867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FC779E9E-5416-5045-9583-56E6F9082D81}"/>
              </a:ext>
            </a:extLst>
          </p:cNvPr>
          <p:cNvSpPr txBox="1"/>
          <p:nvPr/>
        </p:nvSpPr>
        <p:spPr>
          <a:xfrm>
            <a:off x="0" y="6607094"/>
            <a:ext cx="12191999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750" dirty="0">
                <a:solidFill>
                  <a:schemeClr val="bg1">
                    <a:lumMod val="50000"/>
                  </a:schemeClr>
                </a:solidFill>
              </a:rPr>
              <a:t>Prof. Domenico Lo Iacono</a:t>
            </a:r>
          </a:p>
        </p:txBody>
      </p:sp>
      <p:sp>
        <p:nvSpPr>
          <p:cNvPr id="4" name="TextBox 22">
            <a:extLst>
              <a:ext uri="{FF2B5EF4-FFF2-40B4-BE49-F238E27FC236}">
                <a16:creationId xmlns:a16="http://schemas.microsoft.com/office/drawing/2014/main" id="{4E17CEC1-FEB4-EF45-AB01-522B965A4D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9190" y="200834"/>
            <a:ext cx="218662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400" b="1" dirty="0">
                <a:solidFill>
                  <a:srgbClr val="C00000"/>
                </a:solidFill>
                <a:latin typeface="+mn-lt"/>
                <a:ea typeface="Verdana" panose="020B0604030504040204" pitchFamily="34" charset="0"/>
                <a:cs typeface="Arial" panose="020B0604020202020204" pitchFamily="34" charset="0"/>
              </a:rPr>
              <a:t>Semplificazione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4DE8D5-3461-104E-9C5F-259B04D215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194" y="4411919"/>
            <a:ext cx="11461438" cy="95410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 eaLnBrk="1" hangingPunct="1">
              <a:buClr>
                <a:srgbClr val="FF0000"/>
              </a:buClr>
            </a:pPr>
            <a:r>
              <a:rPr lang="it-IT" altLang="it-IT" sz="2800" dirty="0">
                <a:latin typeface="+mn-lt"/>
                <a:cs typeface="Arial" panose="020B0604020202020204" pitchFamily="34" charset="0"/>
              </a:rPr>
              <a:t>Se il numeratore e il denominatore non hanno divisori comuni si dice che la frazione è </a:t>
            </a:r>
            <a:r>
              <a:rPr lang="it-IT" altLang="it-IT" sz="2800" b="1" dirty="0">
                <a:latin typeface="+mn-lt"/>
                <a:cs typeface="Arial" panose="020B0604020202020204" pitchFamily="34" charset="0"/>
              </a:rPr>
              <a:t>irriducibile</a:t>
            </a:r>
            <a:r>
              <a:rPr lang="it-IT" altLang="it-IT" sz="2800" dirty="0">
                <a:latin typeface="+mn-lt"/>
                <a:cs typeface="Arial" panose="020B0604020202020204" pitchFamily="34" charset="0"/>
              </a:rPr>
              <a:t>.</a:t>
            </a:r>
            <a:endParaRPr lang="it-IT" altLang="it-IT" sz="2800" i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2FD85484-7E52-7147-A49F-E7BAD69252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194" y="910701"/>
            <a:ext cx="11461438" cy="28050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it-IT" sz="2400" dirty="0">
                <a:cs typeface="Arial" pitchFamily="34" charset="0"/>
              </a:rPr>
              <a:t>L</a:t>
            </a:r>
            <a:r>
              <a:rPr lang="it-IT" altLang="it-IT" sz="2400" dirty="0">
                <a:cs typeface="Arial" pitchFamily="34" charset="0"/>
              </a:rPr>
              <a:t>’</a:t>
            </a:r>
            <a:r>
              <a:rPr lang="it-IT" sz="2400" dirty="0">
                <a:cs typeface="Arial" pitchFamily="34" charset="0"/>
              </a:rPr>
              <a:t>algoritmo per semplificare una frazione è il seguente:</a:t>
            </a:r>
          </a:p>
          <a:p>
            <a:pPr algn="just">
              <a:lnSpc>
                <a:spcPct val="150000"/>
              </a:lnSpc>
              <a:defRPr/>
            </a:pPr>
            <a:endParaRPr lang="it-IT" sz="2400" dirty="0">
              <a:cs typeface="Arial" pitchFamily="34" charset="0"/>
            </a:endParaRPr>
          </a:p>
          <a:p>
            <a:pPr algn="just">
              <a:lnSpc>
                <a:spcPct val="150000"/>
              </a:lnSpc>
              <a:buClr>
                <a:srgbClr val="FF0000"/>
              </a:buClr>
              <a:buFont typeface="Arial" pitchFamily="34" charset="0"/>
              <a:buChar char="•"/>
              <a:defRPr/>
            </a:pPr>
            <a:r>
              <a:rPr lang="it-IT" sz="2400" dirty="0">
                <a:cs typeface="Arial" pitchFamily="34" charset="0"/>
              </a:rPr>
              <a:t> si scompongono numeratore e denominatore</a:t>
            </a:r>
          </a:p>
          <a:p>
            <a:pPr algn="just">
              <a:lnSpc>
                <a:spcPct val="150000"/>
              </a:lnSpc>
              <a:buClr>
                <a:srgbClr val="FF0000"/>
              </a:buClr>
              <a:buFont typeface="Arial" pitchFamily="34" charset="0"/>
              <a:buChar char="•"/>
              <a:defRPr/>
            </a:pPr>
            <a:r>
              <a:rPr lang="it-IT" sz="2400" dirty="0">
                <a:cs typeface="Arial" pitchFamily="34" charset="0"/>
              </a:rPr>
              <a:t> si  individuano i divisori comuni, cioè il </a:t>
            </a:r>
            <a:r>
              <a:rPr lang="it-IT" sz="2400" i="1" dirty="0">
                <a:cs typeface="Arial" pitchFamily="34" charset="0"/>
              </a:rPr>
              <a:t>M.C.D.</a:t>
            </a:r>
          </a:p>
          <a:p>
            <a:pPr algn="just">
              <a:lnSpc>
                <a:spcPct val="150000"/>
              </a:lnSpc>
              <a:buClr>
                <a:srgbClr val="FF0000"/>
              </a:buClr>
              <a:buFont typeface="Arial" pitchFamily="34" charset="0"/>
              <a:buChar char="•"/>
              <a:defRPr/>
            </a:pPr>
            <a:r>
              <a:rPr lang="it-IT" sz="2400" i="1" dirty="0">
                <a:cs typeface="Arial" pitchFamily="34" charset="0"/>
              </a:rPr>
              <a:t> </a:t>
            </a:r>
            <a:r>
              <a:rPr lang="it-IT" sz="2400" dirty="0">
                <a:cs typeface="Arial" pitchFamily="34" charset="0"/>
              </a:rPr>
              <a:t>si dividono il numeratore e il denominatore per il loro </a:t>
            </a:r>
            <a:r>
              <a:rPr lang="it-IT" sz="2400" i="1" dirty="0">
                <a:cs typeface="Arial" pitchFamily="34" charset="0"/>
              </a:rPr>
              <a:t>M.C.D.</a:t>
            </a:r>
          </a:p>
        </p:txBody>
      </p:sp>
    </p:spTree>
    <p:extLst>
      <p:ext uri="{BB962C8B-B14F-4D97-AF65-F5344CB8AC3E}">
        <p14:creationId xmlns:p14="http://schemas.microsoft.com/office/powerpoint/2010/main" val="4146477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173558E9-FD53-B14C-8C2A-ABF7F85E93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40" y="17406"/>
            <a:ext cx="892130" cy="709867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927BA2DA-980B-8842-8248-1BC72787D987}"/>
              </a:ext>
            </a:extLst>
          </p:cNvPr>
          <p:cNvSpPr txBox="1"/>
          <p:nvPr/>
        </p:nvSpPr>
        <p:spPr>
          <a:xfrm>
            <a:off x="0" y="6607094"/>
            <a:ext cx="12191999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750" dirty="0">
                <a:solidFill>
                  <a:schemeClr val="bg1">
                    <a:lumMod val="50000"/>
                  </a:schemeClr>
                </a:solidFill>
              </a:rPr>
              <a:t>Prof. Domenico Lo Iacono</a:t>
            </a:r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ADDB986A-6566-3243-AFEB-2209577F24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4594" y="2644170"/>
            <a:ext cx="611341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 eaLnBrk="1" hangingPunct="1">
              <a:buClr>
                <a:srgbClr val="FF0000"/>
              </a:buClr>
            </a:pPr>
            <a:r>
              <a:rPr lang="it-IT" altLang="it-IT" sz="2400" dirty="0">
                <a:latin typeface="+mn-lt"/>
                <a:ea typeface="+mj-ea"/>
                <a:cs typeface="Arial" panose="020B0604020202020204" pitchFamily="34" charset="0"/>
              </a:rPr>
              <a:t>Il numeratore e il denominatore </a:t>
            </a:r>
            <a:r>
              <a:rPr lang="it-IT" altLang="it-IT" sz="2400" dirty="0">
                <a:solidFill>
                  <a:srgbClr val="C00000"/>
                </a:solidFill>
                <a:latin typeface="+mn-lt"/>
                <a:ea typeface="+mj-ea"/>
                <a:cs typeface="Arial" panose="020B0604020202020204" pitchFamily="34" charset="0"/>
              </a:rPr>
              <a:t>non hanno </a:t>
            </a:r>
            <a:r>
              <a:rPr lang="it-IT" altLang="it-IT" sz="2400" dirty="0">
                <a:latin typeface="+mn-lt"/>
                <a:ea typeface="+mj-ea"/>
                <a:cs typeface="Arial" panose="020B0604020202020204" pitchFamily="34" charset="0"/>
              </a:rPr>
              <a:t>divisori comuni al di fuori </a:t>
            </a:r>
            <a:r>
              <a:rPr lang="it-IT" altLang="it-IT" sz="2400" dirty="0" err="1">
                <a:latin typeface="+mn-lt"/>
                <a:ea typeface="+mj-ea"/>
                <a:cs typeface="Arial" panose="020B0604020202020204" pitchFamily="34" charset="0"/>
              </a:rPr>
              <a:t>dell</a:t>
            </a:r>
            <a:r>
              <a:rPr lang="ja-JP" altLang="it-IT" sz="2400">
                <a:latin typeface="+mn-lt"/>
                <a:ea typeface="+mj-ea"/>
                <a:cs typeface="Arial" panose="020B0604020202020204" pitchFamily="34" charset="0"/>
              </a:rPr>
              <a:t>’</a:t>
            </a:r>
            <a:r>
              <a:rPr lang="it-IT" altLang="ja-JP" sz="2400" dirty="0">
                <a:latin typeface="+mn-lt"/>
                <a:ea typeface="+mj-ea"/>
                <a:cs typeface="Arial" panose="020B0604020202020204" pitchFamily="34" charset="0"/>
              </a:rPr>
              <a:t>unità e quindi la frazione è </a:t>
            </a:r>
            <a:r>
              <a:rPr lang="it-IT" altLang="ja-JP" sz="2400" b="1" dirty="0">
                <a:solidFill>
                  <a:srgbClr val="C00000"/>
                </a:solidFill>
                <a:latin typeface="+mn-lt"/>
                <a:ea typeface="+mj-ea"/>
                <a:cs typeface="Arial" panose="020B0604020202020204" pitchFamily="34" charset="0"/>
              </a:rPr>
              <a:t>irriducibile</a:t>
            </a:r>
            <a:r>
              <a:rPr lang="it-IT" altLang="ja-JP" sz="2400" dirty="0">
                <a:solidFill>
                  <a:srgbClr val="C00000"/>
                </a:solidFill>
                <a:latin typeface="+mn-lt"/>
                <a:ea typeface="+mj-ea"/>
                <a:cs typeface="Arial" panose="020B0604020202020204" pitchFamily="34" charset="0"/>
              </a:rPr>
              <a:t>.</a:t>
            </a:r>
            <a:endParaRPr lang="it-IT" altLang="it-IT" sz="2400" i="1" dirty="0">
              <a:solidFill>
                <a:srgbClr val="C00000"/>
              </a:solidFill>
              <a:latin typeface="+mn-lt"/>
              <a:ea typeface="+mj-ea"/>
              <a:cs typeface="Arial" panose="020B0604020202020204" pitchFamily="34" charset="0"/>
            </a:endParaRPr>
          </a:p>
        </p:txBody>
      </p:sp>
      <p:sp>
        <p:nvSpPr>
          <p:cNvPr id="44" name="TextBox 17">
            <a:extLst>
              <a:ext uri="{FF2B5EF4-FFF2-40B4-BE49-F238E27FC236}">
                <a16:creationId xmlns:a16="http://schemas.microsoft.com/office/drawing/2014/main" id="{D72C39AD-CEC4-C744-8A0A-5EACDBB6CD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2914" y="160492"/>
            <a:ext cx="211404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400" b="1" i="1" dirty="0">
                <a:solidFill>
                  <a:srgbClr val="008000"/>
                </a:solidFill>
                <a:latin typeface="+mn-lt"/>
              </a:rPr>
              <a:t>ESEMPI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asellaDiTesto 44">
                <a:extLst>
                  <a:ext uri="{FF2B5EF4-FFF2-40B4-BE49-F238E27FC236}">
                    <a16:creationId xmlns:a16="http://schemas.microsoft.com/office/drawing/2014/main" id="{3CE12A89-5552-D545-938F-7037524503A3}"/>
                  </a:ext>
                </a:extLst>
              </p:cNvPr>
              <p:cNvSpPr txBox="1"/>
              <p:nvPr/>
            </p:nvSpPr>
            <p:spPr>
              <a:xfrm>
                <a:off x="443125" y="1348762"/>
                <a:ext cx="2228495" cy="7411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it-I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sSup>
                            <m:sSupPr>
                              <m:ctrlPr>
                                <a:rPr lang="it-IT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it-IT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it-IT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it-IT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it-IT" sz="2400" b="0" i="1" smtClean="0">
                              <a:latin typeface="Cambria Math" panose="02040503050406030204" pitchFamily="18" charset="0"/>
                            </a:rPr>
                            <m:t>−9</m:t>
                          </m:r>
                          <m:sSup>
                            <m:sSupPr>
                              <m:ctrlPr>
                                <a:rPr lang="it-IT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it-IT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it-IT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it-IT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sSup>
                            <m:sSupPr>
                              <m:ctrlPr>
                                <a:rPr lang="it-IT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it-IT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it-IT" sz="24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  <m:sSup>
                            <m:sSupPr>
                              <m:ctrlPr>
                                <a:rPr lang="it-IT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it-IT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it-IT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it-IT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it-IT" sz="2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it-IT" sz="2400" dirty="0"/>
              </a:p>
            </p:txBody>
          </p:sp>
        </mc:Choice>
        <mc:Fallback xmlns="">
          <p:sp>
            <p:nvSpPr>
              <p:cNvPr id="45" name="CasellaDiTesto 44">
                <a:extLst>
                  <a:ext uri="{FF2B5EF4-FFF2-40B4-BE49-F238E27FC236}">
                    <a16:creationId xmlns:a16="http://schemas.microsoft.com/office/drawing/2014/main" id="{3CE12A89-5552-D545-938F-7037524503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125" y="1348762"/>
                <a:ext cx="2228495" cy="741165"/>
              </a:xfrm>
              <a:prstGeom prst="rect">
                <a:avLst/>
              </a:prstGeom>
              <a:blipFill>
                <a:blip r:embed="rId3"/>
                <a:stretch>
                  <a:fillRect l="-2841" r="-1136" b="-13559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ttangolo 45">
                <a:extLst>
                  <a:ext uri="{FF2B5EF4-FFF2-40B4-BE49-F238E27FC236}">
                    <a16:creationId xmlns:a16="http://schemas.microsoft.com/office/drawing/2014/main" id="{4E77B174-2E5D-7348-8FF7-ED78E13C6037}"/>
                  </a:ext>
                </a:extLst>
              </p:cNvPr>
              <p:cNvSpPr/>
              <p:nvPr/>
            </p:nvSpPr>
            <p:spPr>
              <a:xfrm>
                <a:off x="2707435" y="1297153"/>
                <a:ext cx="2376933" cy="8989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it-I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sSup>
                            <m:sSupPr>
                              <m:ctrlPr>
                                <a:rPr lang="it-IT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it-IT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it-IT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it-IT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it-IT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it-IT" sz="24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  <m:r>
                            <a:rPr lang="it-IT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it-IT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it-IT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sSup>
                            <m:sSupPr>
                              <m:ctrlPr>
                                <a:rPr lang="it-IT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it-IT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it-IT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it-IT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it-IT" sz="24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  <m:r>
                            <a:rPr lang="it-IT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it-IT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it-IT" sz="2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it-IT" sz="2400" dirty="0"/>
              </a:p>
            </p:txBody>
          </p:sp>
        </mc:Choice>
        <mc:Fallback xmlns="">
          <p:sp>
            <p:nvSpPr>
              <p:cNvPr id="46" name="Rettangolo 45">
                <a:extLst>
                  <a:ext uri="{FF2B5EF4-FFF2-40B4-BE49-F238E27FC236}">
                    <a16:creationId xmlns:a16="http://schemas.microsoft.com/office/drawing/2014/main" id="{4E77B174-2E5D-7348-8FF7-ED78E13C60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7435" y="1297153"/>
                <a:ext cx="2376933" cy="898964"/>
              </a:xfrm>
              <a:prstGeom prst="rect">
                <a:avLst/>
              </a:prstGeom>
              <a:blipFill>
                <a:blip r:embed="rId4"/>
                <a:stretch>
                  <a:fillRect b="-9859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ttangolo 46">
                <a:extLst>
                  <a:ext uri="{FF2B5EF4-FFF2-40B4-BE49-F238E27FC236}">
                    <a16:creationId xmlns:a16="http://schemas.microsoft.com/office/drawing/2014/main" id="{C9026AAE-90F2-C24C-B240-F747E945F1CD}"/>
                  </a:ext>
                </a:extLst>
              </p:cNvPr>
              <p:cNvSpPr/>
              <p:nvPr/>
            </p:nvSpPr>
            <p:spPr>
              <a:xfrm>
                <a:off x="5014570" y="1345044"/>
                <a:ext cx="602537" cy="7862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it-I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it-IT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>
                            <a:rPr lang="it-IT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it-IT" sz="2400" dirty="0"/>
              </a:p>
            </p:txBody>
          </p:sp>
        </mc:Choice>
        <mc:Fallback xmlns="">
          <p:sp>
            <p:nvSpPr>
              <p:cNvPr id="47" name="Rettangolo 46">
                <a:extLst>
                  <a:ext uri="{FF2B5EF4-FFF2-40B4-BE49-F238E27FC236}">
                    <a16:creationId xmlns:a16="http://schemas.microsoft.com/office/drawing/2014/main" id="{C9026AAE-90F2-C24C-B240-F747E945F1C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4570" y="1345044"/>
                <a:ext cx="602537" cy="786241"/>
              </a:xfrm>
              <a:prstGeom prst="rect">
                <a:avLst/>
              </a:prstGeom>
              <a:blipFill>
                <a:blip r:embed="rId5"/>
                <a:stretch>
                  <a:fillRect b="-322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Straight Connector 53">
            <a:extLst>
              <a:ext uri="{FF2B5EF4-FFF2-40B4-BE49-F238E27FC236}">
                <a16:creationId xmlns:a16="http://schemas.microsoft.com/office/drawing/2014/main" id="{04C8CA89-840B-E74C-A960-23B4C18B33A6}"/>
              </a:ext>
            </a:extLst>
          </p:cNvPr>
          <p:cNvCxnSpPr>
            <a:cxnSpLocks/>
          </p:cNvCxnSpPr>
          <p:nvPr/>
        </p:nvCxnSpPr>
        <p:spPr bwMode="auto">
          <a:xfrm flipV="1">
            <a:off x="3555368" y="1417846"/>
            <a:ext cx="1175657" cy="248029"/>
          </a:xfrm>
          <a:prstGeom prst="line">
            <a:avLst/>
          </a:prstGeom>
          <a:ln w="25400">
            <a:solidFill>
              <a:srgbClr val="3366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3">
            <a:extLst>
              <a:ext uri="{FF2B5EF4-FFF2-40B4-BE49-F238E27FC236}">
                <a16:creationId xmlns:a16="http://schemas.microsoft.com/office/drawing/2014/main" id="{910A14F8-A5F9-4E48-B630-6DC1D8BB3A27}"/>
              </a:ext>
            </a:extLst>
          </p:cNvPr>
          <p:cNvCxnSpPr>
            <a:cxnSpLocks/>
          </p:cNvCxnSpPr>
          <p:nvPr/>
        </p:nvCxnSpPr>
        <p:spPr bwMode="auto">
          <a:xfrm flipV="1">
            <a:off x="3384254" y="1922556"/>
            <a:ext cx="1237173" cy="185023"/>
          </a:xfrm>
          <a:prstGeom prst="line">
            <a:avLst/>
          </a:prstGeom>
          <a:ln w="25400">
            <a:solidFill>
              <a:srgbClr val="3366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CA60CAF5-8E79-D844-9B49-DC60586C5702}"/>
              </a:ext>
            </a:extLst>
          </p:cNvPr>
          <p:cNvCxnSpPr>
            <a:cxnSpLocks/>
          </p:cNvCxnSpPr>
          <p:nvPr/>
        </p:nvCxnSpPr>
        <p:spPr bwMode="auto">
          <a:xfrm flipV="1">
            <a:off x="3116954" y="1386790"/>
            <a:ext cx="288456" cy="113638"/>
          </a:xfrm>
          <a:prstGeom prst="line">
            <a:avLst/>
          </a:prstGeom>
          <a:ln w="25400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3">
            <a:extLst>
              <a:ext uri="{FF2B5EF4-FFF2-40B4-BE49-F238E27FC236}">
                <a16:creationId xmlns:a16="http://schemas.microsoft.com/office/drawing/2014/main" id="{649A85C5-F515-9A44-BBEC-BC6A062F87C7}"/>
              </a:ext>
            </a:extLst>
          </p:cNvPr>
          <p:cNvCxnSpPr>
            <a:cxnSpLocks/>
          </p:cNvCxnSpPr>
          <p:nvPr/>
        </p:nvCxnSpPr>
        <p:spPr bwMode="auto">
          <a:xfrm flipV="1">
            <a:off x="2828498" y="1922188"/>
            <a:ext cx="288456" cy="113638"/>
          </a:xfrm>
          <a:prstGeom prst="line">
            <a:avLst/>
          </a:prstGeom>
          <a:ln w="25400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3">
            <a:extLst>
              <a:ext uri="{FF2B5EF4-FFF2-40B4-BE49-F238E27FC236}">
                <a16:creationId xmlns:a16="http://schemas.microsoft.com/office/drawing/2014/main" id="{D3D348CD-04E5-834F-99FF-2099B8CC327E}"/>
              </a:ext>
            </a:extLst>
          </p:cNvPr>
          <p:cNvCxnSpPr>
            <a:cxnSpLocks/>
          </p:cNvCxnSpPr>
          <p:nvPr/>
        </p:nvCxnSpPr>
        <p:spPr bwMode="auto">
          <a:xfrm flipV="1">
            <a:off x="3261182" y="1850471"/>
            <a:ext cx="208278" cy="71717"/>
          </a:xfrm>
          <a:prstGeom prst="line">
            <a:avLst/>
          </a:prstGeom>
          <a:ln w="25400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53">
            <a:extLst>
              <a:ext uri="{FF2B5EF4-FFF2-40B4-BE49-F238E27FC236}">
                <a16:creationId xmlns:a16="http://schemas.microsoft.com/office/drawing/2014/main" id="{FB9D4CA5-989A-D348-9227-7BCEB3DE7255}"/>
              </a:ext>
            </a:extLst>
          </p:cNvPr>
          <p:cNvCxnSpPr>
            <a:cxnSpLocks/>
          </p:cNvCxnSpPr>
          <p:nvPr/>
        </p:nvCxnSpPr>
        <p:spPr bwMode="auto">
          <a:xfrm flipV="1">
            <a:off x="3311275" y="1443609"/>
            <a:ext cx="244093" cy="172883"/>
          </a:xfrm>
          <a:prstGeom prst="line">
            <a:avLst/>
          </a:prstGeom>
          <a:ln w="25400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TextBox 48">
            <a:extLst>
              <a:ext uri="{FF2B5EF4-FFF2-40B4-BE49-F238E27FC236}">
                <a16:creationId xmlns:a16="http://schemas.microsoft.com/office/drawing/2014/main" id="{0BAC4C89-A84C-CE4B-8436-512DF199EB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401" y="787415"/>
            <a:ext cx="4635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 dirty="0">
                <a:latin typeface="+mn-lt"/>
              </a:rPr>
              <a:t>1.</a:t>
            </a:r>
          </a:p>
        </p:txBody>
      </p:sp>
      <p:sp>
        <p:nvSpPr>
          <p:cNvPr id="64" name="TextBox 48">
            <a:extLst>
              <a:ext uri="{FF2B5EF4-FFF2-40B4-BE49-F238E27FC236}">
                <a16:creationId xmlns:a16="http://schemas.microsoft.com/office/drawing/2014/main" id="{409E0DA2-A169-C549-8F91-4DC80F7484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401" y="2451200"/>
            <a:ext cx="90751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 dirty="0">
                <a:latin typeface="+mn-lt"/>
              </a:rPr>
              <a:t>2.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CasellaDiTesto 64">
                <a:extLst>
                  <a:ext uri="{FF2B5EF4-FFF2-40B4-BE49-F238E27FC236}">
                    <a16:creationId xmlns:a16="http://schemas.microsoft.com/office/drawing/2014/main" id="{989CF49C-32DE-F54E-81E0-D54FF7B26428}"/>
                  </a:ext>
                </a:extLst>
              </p:cNvPr>
              <p:cNvSpPr txBox="1"/>
              <p:nvPr/>
            </p:nvSpPr>
            <p:spPr>
              <a:xfrm>
                <a:off x="728841" y="2763283"/>
                <a:ext cx="1390381" cy="7012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it-I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it-IT" sz="24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it-IT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sSup>
                            <m:sSupPr>
                              <m:ctrlPr>
                                <a:rPr lang="it-IT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it-IT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it-IT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it-IT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sz="24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it-IT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it-IT" sz="2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it-IT" sz="2400" dirty="0"/>
              </a:p>
            </p:txBody>
          </p:sp>
        </mc:Choice>
        <mc:Fallback xmlns="">
          <p:sp>
            <p:nvSpPr>
              <p:cNvPr id="65" name="CasellaDiTesto 64">
                <a:extLst>
                  <a:ext uri="{FF2B5EF4-FFF2-40B4-BE49-F238E27FC236}">
                    <a16:creationId xmlns:a16="http://schemas.microsoft.com/office/drawing/2014/main" id="{989CF49C-32DE-F54E-81E0-D54FF7B264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841" y="2763283"/>
                <a:ext cx="1390381" cy="701282"/>
              </a:xfrm>
              <a:prstGeom prst="rect">
                <a:avLst/>
              </a:prstGeom>
              <a:blipFill>
                <a:blip r:embed="rId6"/>
                <a:stretch>
                  <a:fillRect l="-2703" t="-1786" r="-901" b="-1428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ttangolo 65">
                <a:extLst>
                  <a:ext uri="{FF2B5EF4-FFF2-40B4-BE49-F238E27FC236}">
                    <a16:creationId xmlns:a16="http://schemas.microsoft.com/office/drawing/2014/main" id="{E53E1FF8-9C82-5D42-B6D0-7FE6AA4B55C1}"/>
                  </a:ext>
                </a:extLst>
              </p:cNvPr>
              <p:cNvSpPr/>
              <p:nvPr/>
            </p:nvSpPr>
            <p:spPr>
              <a:xfrm>
                <a:off x="2138222" y="2698028"/>
                <a:ext cx="2203616" cy="8590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it-I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it-IT" sz="24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it-IT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it-IT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it-IT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it-IT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it-IT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it-IT" sz="2400" b="0" i="1" smtClean="0">
                              <a:latin typeface="Cambria Math" panose="02040503050406030204" pitchFamily="18" charset="0"/>
                            </a:rPr>
                            <m:t>)(</m:t>
                          </m:r>
                          <m:r>
                            <a:rPr lang="it-IT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it-IT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it-IT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it-IT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it-IT" sz="2400" dirty="0"/>
              </a:p>
            </p:txBody>
          </p:sp>
        </mc:Choice>
        <mc:Fallback xmlns="">
          <p:sp>
            <p:nvSpPr>
              <p:cNvPr id="66" name="Rettangolo 65">
                <a:extLst>
                  <a:ext uri="{FF2B5EF4-FFF2-40B4-BE49-F238E27FC236}">
                    <a16:creationId xmlns:a16="http://schemas.microsoft.com/office/drawing/2014/main" id="{E53E1FF8-9C82-5D42-B6D0-7FE6AA4B55C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8222" y="2698028"/>
                <a:ext cx="2203616" cy="859081"/>
              </a:xfrm>
              <a:prstGeom prst="rect">
                <a:avLst/>
              </a:prstGeom>
              <a:blipFill>
                <a:blip r:embed="rId7"/>
                <a:stretch>
                  <a:fillRect r="-575" b="-869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CasellaDiTesto 67">
            <a:extLst>
              <a:ext uri="{FF2B5EF4-FFF2-40B4-BE49-F238E27FC236}">
                <a16:creationId xmlns:a16="http://schemas.microsoft.com/office/drawing/2014/main" id="{7B090BE1-F5F4-1945-91A3-29C605305EE1}"/>
              </a:ext>
            </a:extLst>
          </p:cNvPr>
          <p:cNvSpPr txBox="1"/>
          <p:nvPr/>
        </p:nvSpPr>
        <p:spPr>
          <a:xfrm>
            <a:off x="1953491" y="9282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sp>
        <p:nvSpPr>
          <p:cNvPr id="69" name="Rettangolo 68">
            <a:extLst>
              <a:ext uri="{FF2B5EF4-FFF2-40B4-BE49-F238E27FC236}">
                <a16:creationId xmlns:a16="http://schemas.microsoft.com/office/drawing/2014/main" id="{B1E27CA0-2D37-9A47-8C0F-E5A93BF56350}"/>
              </a:ext>
            </a:extLst>
          </p:cNvPr>
          <p:cNvSpPr/>
          <p:nvPr/>
        </p:nvSpPr>
        <p:spPr>
          <a:xfrm>
            <a:off x="5932301" y="827068"/>
            <a:ext cx="591571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rgbClr val="FF0000"/>
              </a:buClr>
            </a:pPr>
            <a:r>
              <a:rPr lang="it-IT" altLang="it-IT" sz="2400" dirty="0">
                <a:cs typeface="Arial" panose="020B0604020202020204" pitchFamily="34" charset="0"/>
              </a:rPr>
              <a:t>Il numeratore e il denominatore </a:t>
            </a:r>
            <a:r>
              <a:rPr lang="it-IT" altLang="it-IT" sz="2400" dirty="0">
                <a:solidFill>
                  <a:srgbClr val="C00000"/>
                </a:solidFill>
                <a:cs typeface="Arial" panose="020B0604020202020204" pitchFamily="34" charset="0"/>
              </a:rPr>
              <a:t>hanno</a:t>
            </a:r>
            <a:r>
              <a:rPr lang="it-IT" altLang="it-IT" sz="2400" dirty="0">
                <a:cs typeface="Arial" panose="020B0604020202020204" pitchFamily="34" charset="0"/>
              </a:rPr>
              <a:t> divisori comuni al di fuori </a:t>
            </a:r>
            <a:r>
              <a:rPr lang="it-IT" altLang="it-IT" sz="2400" dirty="0" err="1">
                <a:cs typeface="Arial" panose="020B0604020202020204" pitchFamily="34" charset="0"/>
              </a:rPr>
              <a:t>dell</a:t>
            </a:r>
            <a:r>
              <a:rPr lang="ja-JP" altLang="it-IT" sz="2400">
                <a:cs typeface="Arial" panose="020B0604020202020204" pitchFamily="34" charset="0"/>
              </a:rPr>
              <a:t>’</a:t>
            </a:r>
            <a:r>
              <a:rPr lang="it-IT" altLang="ja-JP" sz="2400" dirty="0">
                <a:cs typeface="Arial" panose="020B0604020202020204" pitchFamily="34" charset="0"/>
              </a:rPr>
              <a:t>unità e quindi la frazione è </a:t>
            </a:r>
            <a:r>
              <a:rPr lang="it-IT" altLang="ja-JP" sz="2400" b="1" dirty="0">
                <a:solidFill>
                  <a:srgbClr val="C00000"/>
                </a:solidFill>
                <a:cs typeface="Arial" panose="020B0604020202020204" pitchFamily="34" charset="0"/>
              </a:rPr>
              <a:t>riducibile</a:t>
            </a:r>
            <a:r>
              <a:rPr lang="it-IT" altLang="ja-JP" sz="2400" dirty="0">
                <a:solidFill>
                  <a:srgbClr val="C00000"/>
                </a:solidFill>
                <a:cs typeface="Arial" panose="020B0604020202020204" pitchFamily="34" charset="0"/>
              </a:rPr>
              <a:t>.</a:t>
            </a:r>
            <a:endParaRPr lang="it-IT" altLang="it-IT" sz="2400" i="1" dirty="0">
              <a:solidFill>
                <a:srgbClr val="C0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0720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45" grpId="0"/>
      <p:bldP spid="46" grpId="0"/>
      <p:bldP spid="47" grpId="0"/>
      <p:bldP spid="63" grpId="0"/>
      <p:bldP spid="64" grpId="0"/>
      <p:bldP spid="65" grpId="0"/>
      <p:bldP spid="66" grpId="0"/>
      <p:bldP spid="6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173558E9-FD53-B14C-8C2A-ABF7F85E93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40" y="17406"/>
            <a:ext cx="892130" cy="709867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927BA2DA-980B-8842-8248-1BC72787D987}"/>
              </a:ext>
            </a:extLst>
          </p:cNvPr>
          <p:cNvSpPr txBox="1"/>
          <p:nvPr/>
        </p:nvSpPr>
        <p:spPr>
          <a:xfrm>
            <a:off x="0" y="6607094"/>
            <a:ext cx="12191999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750" dirty="0">
                <a:solidFill>
                  <a:schemeClr val="bg1">
                    <a:lumMod val="50000"/>
                  </a:schemeClr>
                </a:solidFill>
              </a:rPr>
              <a:t>Prof. Domenico Lo Iacono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103B3B56-D164-4343-81DA-BDC601F6AA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125" y="862512"/>
            <a:ext cx="11400198" cy="5198654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07ED09CF-B9D1-044C-B14E-AF0398DD4DE3}"/>
              </a:ext>
            </a:extLst>
          </p:cNvPr>
          <p:cNvSpPr/>
          <p:nvPr/>
        </p:nvSpPr>
        <p:spPr>
          <a:xfrm>
            <a:off x="5492694" y="141505"/>
            <a:ext cx="22120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b="1" dirty="0">
                <a:solidFill>
                  <a:srgbClr val="C00000"/>
                </a:solidFill>
              </a:rPr>
              <a:t>Caccia all’errore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7E57A18E-576F-F348-BF91-23BBAE6DBF92}"/>
              </a:ext>
            </a:extLst>
          </p:cNvPr>
          <p:cNvSpPr/>
          <p:nvPr/>
        </p:nvSpPr>
        <p:spPr>
          <a:xfrm>
            <a:off x="889190" y="141506"/>
            <a:ext cx="46035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b="1" dirty="0">
                <a:solidFill>
                  <a:srgbClr val="C00000"/>
                </a:solidFill>
              </a:rPr>
              <a:t>Semplificazione frazioni algebriche</a:t>
            </a:r>
          </a:p>
        </p:txBody>
      </p:sp>
    </p:spTree>
    <p:extLst>
      <p:ext uri="{BB962C8B-B14F-4D97-AF65-F5344CB8AC3E}">
        <p14:creationId xmlns:p14="http://schemas.microsoft.com/office/powerpoint/2010/main" val="70010351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173558E9-FD53-B14C-8C2A-ABF7F85E93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40" y="17406"/>
            <a:ext cx="892130" cy="709867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927BA2DA-980B-8842-8248-1BC72787D987}"/>
              </a:ext>
            </a:extLst>
          </p:cNvPr>
          <p:cNvSpPr txBox="1"/>
          <p:nvPr/>
        </p:nvSpPr>
        <p:spPr>
          <a:xfrm>
            <a:off x="0" y="6607094"/>
            <a:ext cx="12191999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750" dirty="0">
                <a:solidFill>
                  <a:schemeClr val="bg1">
                    <a:lumMod val="50000"/>
                  </a:schemeClr>
                </a:solidFill>
              </a:rPr>
              <a:t>Prof. Domenico Lo Iacono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7769AE39-BE54-9244-B0B5-7B13D46EE7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79" y="427959"/>
            <a:ext cx="4360495" cy="3239225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FAED7C48-BDEC-A84E-93D3-7B12900081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125" y="3563379"/>
            <a:ext cx="4680858" cy="3239225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68F30828-481E-1745-9298-4065BBF970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610"/>
            <a:ext cx="892130" cy="709867"/>
          </a:xfrm>
          <a:prstGeom prst="rect">
            <a:avLst/>
          </a:prstGeom>
        </p:spPr>
      </p:pic>
      <p:sp>
        <p:nvSpPr>
          <p:cNvPr id="9" name="TextBox 22">
            <a:extLst>
              <a:ext uri="{FF2B5EF4-FFF2-40B4-BE49-F238E27FC236}">
                <a16:creationId xmlns:a16="http://schemas.microsoft.com/office/drawing/2014/main" id="{1FD92C47-BC15-1F4D-B3FB-80F8076192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2602" y="150322"/>
            <a:ext cx="135656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400" b="1" dirty="0">
                <a:solidFill>
                  <a:srgbClr val="C00000"/>
                </a:solidFill>
                <a:ea typeface="Verdana" pitchFamily="34" charset="0"/>
                <a:cs typeface="Arial" charset="0"/>
              </a:rPr>
              <a:t>Esercizi</a:t>
            </a:r>
            <a:endParaRPr lang="it-IT" sz="1200" b="1" dirty="0">
              <a:solidFill>
                <a:srgbClr val="C00000"/>
              </a:solidFill>
              <a:ea typeface="Arial" charset="0"/>
              <a:cs typeface="Arial" charset="0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65FF516A-131B-2A44-8633-6AF278CD0478}"/>
              </a:ext>
            </a:extLst>
          </p:cNvPr>
          <p:cNvSpPr/>
          <p:nvPr/>
        </p:nvSpPr>
        <p:spPr>
          <a:xfrm>
            <a:off x="889190" y="141506"/>
            <a:ext cx="46035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b="1" dirty="0">
                <a:solidFill>
                  <a:srgbClr val="C00000"/>
                </a:solidFill>
              </a:rPr>
              <a:t>Semplificazione frazioni algebriche</a:t>
            </a:r>
          </a:p>
        </p:txBody>
      </p:sp>
    </p:spTree>
    <p:extLst>
      <p:ext uri="{BB962C8B-B14F-4D97-AF65-F5344CB8AC3E}">
        <p14:creationId xmlns:p14="http://schemas.microsoft.com/office/powerpoint/2010/main" val="40203720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173558E9-FD53-B14C-8C2A-ABF7F85E93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40" y="17406"/>
            <a:ext cx="892130" cy="709867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927BA2DA-980B-8842-8248-1BC72787D987}"/>
              </a:ext>
            </a:extLst>
          </p:cNvPr>
          <p:cNvSpPr txBox="1"/>
          <p:nvPr/>
        </p:nvSpPr>
        <p:spPr>
          <a:xfrm>
            <a:off x="0" y="6607094"/>
            <a:ext cx="12191999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750" dirty="0">
                <a:solidFill>
                  <a:schemeClr val="bg1">
                    <a:lumMod val="50000"/>
                  </a:schemeClr>
                </a:solidFill>
              </a:rPr>
              <a:t>Prof. Domenico Lo Iacono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EAB4785C-CAE6-1545-A982-598A169A0F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056" y="427957"/>
            <a:ext cx="4680858" cy="3239225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CDFC394F-4ABC-384C-AF77-044DA27272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056" y="3517526"/>
            <a:ext cx="5001221" cy="3239225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52766C2A-D989-2D47-A98F-7EF69ABFC8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40" y="17405"/>
            <a:ext cx="892130" cy="709867"/>
          </a:xfrm>
          <a:prstGeom prst="rect">
            <a:avLst/>
          </a:prstGeom>
        </p:spPr>
      </p:pic>
      <p:sp>
        <p:nvSpPr>
          <p:cNvPr id="7" name="TextBox 22">
            <a:extLst>
              <a:ext uri="{FF2B5EF4-FFF2-40B4-BE49-F238E27FC236}">
                <a16:creationId xmlns:a16="http://schemas.microsoft.com/office/drawing/2014/main" id="{101AEDB3-1616-344A-9C37-7E3F985D31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2602" y="150322"/>
            <a:ext cx="135656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400" b="1" dirty="0">
                <a:solidFill>
                  <a:srgbClr val="C00000"/>
                </a:solidFill>
                <a:ea typeface="Verdana" pitchFamily="34" charset="0"/>
                <a:cs typeface="Arial" charset="0"/>
              </a:rPr>
              <a:t>Esercizi</a:t>
            </a:r>
            <a:endParaRPr lang="it-IT" sz="1200" b="1" dirty="0">
              <a:solidFill>
                <a:srgbClr val="C00000"/>
              </a:solidFill>
              <a:ea typeface="Arial" charset="0"/>
              <a:cs typeface="Arial" charset="0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0F38CC9-CF34-5F4C-AE8D-7967EBBCF629}"/>
              </a:ext>
            </a:extLst>
          </p:cNvPr>
          <p:cNvSpPr/>
          <p:nvPr/>
        </p:nvSpPr>
        <p:spPr>
          <a:xfrm>
            <a:off x="889190" y="141506"/>
            <a:ext cx="46035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b="1" dirty="0">
                <a:solidFill>
                  <a:srgbClr val="C00000"/>
                </a:solidFill>
              </a:rPr>
              <a:t>Semplificazione frazioni algebriche</a:t>
            </a:r>
          </a:p>
        </p:txBody>
      </p:sp>
    </p:spTree>
    <p:extLst>
      <p:ext uri="{BB962C8B-B14F-4D97-AF65-F5344CB8AC3E}">
        <p14:creationId xmlns:p14="http://schemas.microsoft.com/office/powerpoint/2010/main" val="339719364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173558E9-FD53-B14C-8C2A-ABF7F85E93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40" y="17406"/>
            <a:ext cx="892130" cy="709867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927BA2DA-980B-8842-8248-1BC72787D987}"/>
              </a:ext>
            </a:extLst>
          </p:cNvPr>
          <p:cNvSpPr txBox="1"/>
          <p:nvPr/>
        </p:nvSpPr>
        <p:spPr>
          <a:xfrm>
            <a:off x="0" y="6607094"/>
            <a:ext cx="12191999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750" dirty="0">
                <a:solidFill>
                  <a:schemeClr val="bg1">
                    <a:lumMod val="50000"/>
                  </a:schemeClr>
                </a:solidFill>
              </a:rPr>
              <a:t>Prof. Domenico Lo Iacono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52766C2A-D989-2D47-A98F-7EF69ABFC8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40" y="17405"/>
            <a:ext cx="892130" cy="709867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34430CA0-C9CD-A842-A80C-271FF2EE9C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183" y="727272"/>
            <a:ext cx="9680510" cy="1506477"/>
          </a:xfrm>
          <a:prstGeom prst="rect">
            <a:avLst/>
          </a:prstGeom>
        </p:spPr>
      </p:pic>
      <p:sp>
        <p:nvSpPr>
          <p:cNvPr id="9" name="TextBox 22">
            <a:extLst>
              <a:ext uri="{FF2B5EF4-FFF2-40B4-BE49-F238E27FC236}">
                <a16:creationId xmlns:a16="http://schemas.microsoft.com/office/drawing/2014/main" id="{AC57B465-422A-B348-B737-D3ECAE074F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2602" y="150322"/>
            <a:ext cx="135656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400" b="1" dirty="0">
                <a:solidFill>
                  <a:srgbClr val="C00000"/>
                </a:solidFill>
                <a:ea typeface="Verdana" pitchFamily="34" charset="0"/>
                <a:cs typeface="Arial" charset="0"/>
              </a:rPr>
              <a:t>Esercizi</a:t>
            </a:r>
            <a:endParaRPr lang="it-IT" sz="1200" b="1" dirty="0">
              <a:solidFill>
                <a:srgbClr val="C00000"/>
              </a:solidFill>
              <a:ea typeface="Arial" charset="0"/>
              <a:cs typeface="Arial" charset="0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D446397D-16B9-AF43-918F-400D4DA140CC}"/>
              </a:ext>
            </a:extLst>
          </p:cNvPr>
          <p:cNvSpPr/>
          <p:nvPr/>
        </p:nvSpPr>
        <p:spPr>
          <a:xfrm>
            <a:off x="889190" y="141506"/>
            <a:ext cx="46035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b="1" dirty="0">
                <a:solidFill>
                  <a:srgbClr val="C00000"/>
                </a:solidFill>
              </a:rPr>
              <a:t>Semplificazione frazioni algebriche</a:t>
            </a:r>
          </a:p>
        </p:txBody>
      </p:sp>
    </p:spTree>
    <p:extLst>
      <p:ext uri="{BB962C8B-B14F-4D97-AF65-F5344CB8AC3E}">
        <p14:creationId xmlns:p14="http://schemas.microsoft.com/office/powerpoint/2010/main" val="289244851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173558E9-FD53-B14C-8C2A-ABF7F85E93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40" y="17406"/>
            <a:ext cx="892130" cy="709867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927BA2DA-980B-8842-8248-1BC72787D987}"/>
              </a:ext>
            </a:extLst>
          </p:cNvPr>
          <p:cNvSpPr txBox="1"/>
          <p:nvPr/>
        </p:nvSpPr>
        <p:spPr>
          <a:xfrm>
            <a:off x="0" y="6607094"/>
            <a:ext cx="12191999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750" dirty="0">
                <a:solidFill>
                  <a:schemeClr val="bg1">
                    <a:lumMod val="50000"/>
                  </a:schemeClr>
                </a:solidFill>
              </a:rPr>
              <a:t>Prof. Domenico Lo Iacono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52766C2A-D989-2D47-A98F-7EF69ABFC8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40" y="17405"/>
            <a:ext cx="892130" cy="709867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13B1E5C7-E5FC-584D-BB74-A172824993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94" y="727272"/>
            <a:ext cx="2879518" cy="5307768"/>
          </a:xfrm>
          <a:prstGeom prst="rect">
            <a:avLst/>
          </a:prstGeom>
        </p:spPr>
      </p:pic>
      <p:sp>
        <p:nvSpPr>
          <p:cNvPr id="8" name="TextBox 22">
            <a:extLst>
              <a:ext uri="{FF2B5EF4-FFF2-40B4-BE49-F238E27FC236}">
                <a16:creationId xmlns:a16="http://schemas.microsoft.com/office/drawing/2014/main" id="{9D06AE6B-00BB-C748-894B-DD817378E0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2602" y="150322"/>
            <a:ext cx="135656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400" b="1" dirty="0">
                <a:solidFill>
                  <a:srgbClr val="C00000"/>
                </a:solidFill>
                <a:ea typeface="Verdana" pitchFamily="34" charset="0"/>
                <a:cs typeface="Arial" charset="0"/>
              </a:rPr>
              <a:t>Esercizi</a:t>
            </a:r>
            <a:endParaRPr lang="it-IT" sz="1200" b="1" dirty="0">
              <a:solidFill>
                <a:srgbClr val="C00000"/>
              </a:solidFill>
              <a:ea typeface="Arial" charset="0"/>
              <a:cs typeface="Arial" charset="0"/>
            </a:endParaRP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BB20892B-BA40-524E-9BB9-1F6191643DB1}"/>
              </a:ext>
            </a:extLst>
          </p:cNvPr>
          <p:cNvSpPr/>
          <p:nvPr/>
        </p:nvSpPr>
        <p:spPr>
          <a:xfrm>
            <a:off x="889190" y="141506"/>
            <a:ext cx="46035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b="1" dirty="0">
                <a:solidFill>
                  <a:srgbClr val="C00000"/>
                </a:solidFill>
              </a:rPr>
              <a:t>Semplificazione frazioni algebriche</a:t>
            </a:r>
          </a:p>
        </p:txBody>
      </p:sp>
    </p:spTree>
    <p:extLst>
      <p:ext uri="{BB962C8B-B14F-4D97-AF65-F5344CB8AC3E}">
        <p14:creationId xmlns:p14="http://schemas.microsoft.com/office/powerpoint/2010/main" val="227228418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173558E9-FD53-B14C-8C2A-ABF7F85E93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40" y="17406"/>
            <a:ext cx="892130" cy="709867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927BA2DA-980B-8842-8248-1BC72787D987}"/>
              </a:ext>
            </a:extLst>
          </p:cNvPr>
          <p:cNvSpPr txBox="1"/>
          <p:nvPr/>
        </p:nvSpPr>
        <p:spPr>
          <a:xfrm>
            <a:off x="0" y="6607094"/>
            <a:ext cx="12191999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750" dirty="0">
                <a:solidFill>
                  <a:schemeClr val="bg1">
                    <a:lumMod val="50000"/>
                  </a:schemeClr>
                </a:solidFill>
              </a:rPr>
              <a:t>Prof. Domenico Lo Iacono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52766C2A-D989-2D47-A98F-7EF69ABFC8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40" y="17405"/>
            <a:ext cx="892130" cy="709867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1D6FBB80-758F-7640-AEC6-DA21C7A0FA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173" y="2253783"/>
            <a:ext cx="3019261" cy="4010660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051AB740-0ADA-2A40-B7AA-319089E2DA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125" y="766684"/>
            <a:ext cx="3019262" cy="1487099"/>
          </a:xfrm>
          <a:prstGeom prst="rect">
            <a:avLst/>
          </a:prstGeom>
        </p:spPr>
      </p:pic>
      <p:sp>
        <p:nvSpPr>
          <p:cNvPr id="7" name="TextBox 22">
            <a:extLst>
              <a:ext uri="{FF2B5EF4-FFF2-40B4-BE49-F238E27FC236}">
                <a16:creationId xmlns:a16="http://schemas.microsoft.com/office/drawing/2014/main" id="{2CCB9F26-C2B1-F843-B819-171E482F77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2602" y="150322"/>
            <a:ext cx="135656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400" b="1" dirty="0">
                <a:solidFill>
                  <a:srgbClr val="C00000"/>
                </a:solidFill>
                <a:ea typeface="Verdana" pitchFamily="34" charset="0"/>
                <a:cs typeface="Arial" charset="0"/>
              </a:rPr>
              <a:t>Esercizi</a:t>
            </a:r>
            <a:endParaRPr lang="it-IT" sz="1200" b="1" dirty="0">
              <a:solidFill>
                <a:srgbClr val="C00000"/>
              </a:solidFill>
              <a:ea typeface="Arial" charset="0"/>
              <a:cs typeface="Arial" charset="0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9EE9D52-4A32-EE47-8735-8A0E0B1C58F9}"/>
              </a:ext>
            </a:extLst>
          </p:cNvPr>
          <p:cNvSpPr/>
          <p:nvPr/>
        </p:nvSpPr>
        <p:spPr>
          <a:xfrm>
            <a:off x="889190" y="141506"/>
            <a:ext cx="46035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b="1" dirty="0">
                <a:solidFill>
                  <a:srgbClr val="C00000"/>
                </a:solidFill>
              </a:rPr>
              <a:t>Semplificazione frazioni algebriche</a:t>
            </a:r>
          </a:p>
        </p:txBody>
      </p:sp>
    </p:spTree>
    <p:extLst>
      <p:ext uri="{BB962C8B-B14F-4D97-AF65-F5344CB8AC3E}">
        <p14:creationId xmlns:p14="http://schemas.microsoft.com/office/powerpoint/2010/main" val="101863043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173558E9-FD53-B14C-8C2A-ABF7F85E93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40" y="17406"/>
            <a:ext cx="892130" cy="709867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927BA2DA-980B-8842-8248-1BC72787D987}"/>
              </a:ext>
            </a:extLst>
          </p:cNvPr>
          <p:cNvSpPr txBox="1"/>
          <p:nvPr/>
        </p:nvSpPr>
        <p:spPr>
          <a:xfrm>
            <a:off x="38550" y="6638860"/>
            <a:ext cx="12191999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750" dirty="0">
                <a:solidFill>
                  <a:schemeClr val="bg1">
                    <a:lumMod val="50000"/>
                  </a:schemeClr>
                </a:solidFill>
              </a:rPr>
              <a:t>Prof. Domenico Lo Iacono</a:t>
            </a:r>
          </a:p>
        </p:txBody>
      </p:sp>
      <p:sp>
        <p:nvSpPr>
          <p:cNvPr id="5" name="TextBox 22">
            <a:extLst>
              <a:ext uri="{FF2B5EF4-FFF2-40B4-BE49-F238E27FC236}">
                <a16:creationId xmlns:a16="http://schemas.microsoft.com/office/drawing/2014/main" id="{FDD6A473-1E2B-E545-BCC0-BCEAB2189F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199" y="152012"/>
            <a:ext cx="15709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r>
              <a:rPr lang="it-IT" altLang="it-IT" sz="2400" b="1" dirty="0">
                <a:solidFill>
                  <a:srgbClr val="C00000"/>
                </a:solidFill>
                <a:latin typeface="+mn-lt"/>
                <a:ea typeface="Verdana" panose="020B0604030504040204" pitchFamily="34" charset="0"/>
                <a:cs typeface="Arial" panose="020B0604020202020204" pitchFamily="34" charset="0"/>
              </a:rPr>
              <a:t>Operazioni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87A669EF-D855-3B43-916C-628C24771694}"/>
              </a:ext>
            </a:extLst>
          </p:cNvPr>
          <p:cNvSpPr/>
          <p:nvPr/>
        </p:nvSpPr>
        <p:spPr>
          <a:xfrm>
            <a:off x="2728702" y="62911"/>
            <a:ext cx="3189591" cy="5890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buClr>
                <a:srgbClr val="FF0000"/>
              </a:buClr>
            </a:pPr>
            <a:r>
              <a:rPr lang="it-IT" altLang="it-IT" sz="2400" b="1" dirty="0">
                <a:solidFill>
                  <a:srgbClr val="C00000"/>
                </a:solidFill>
                <a:cs typeface="Arial" panose="020B0604020202020204" pitchFamily="34" charset="0"/>
              </a:rPr>
              <a:t>Addizione e sottrazione</a:t>
            </a:r>
            <a:endParaRPr lang="it-IT" altLang="it-IT" sz="2400" b="1" i="1" dirty="0">
              <a:solidFill>
                <a:srgbClr val="C00000"/>
              </a:solidFill>
              <a:cs typeface="Arial" panose="020B0604020202020204" pitchFamily="34" charset="0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461A7ADD-E022-9E42-8089-28237C815ECA}"/>
              </a:ext>
            </a:extLst>
          </p:cNvPr>
          <p:cNvSpPr/>
          <p:nvPr/>
        </p:nvSpPr>
        <p:spPr>
          <a:xfrm>
            <a:off x="93849" y="612103"/>
            <a:ext cx="11479543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it-IT" sz="2400" dirty="0">
                <a:cs typeface="Arial" pitchFamily="34" charset="0"/>
              </a:rPr>
              <a:t>Per sommare o sottrarre due o più frazioni algebriche, si deve seguire questa procedura: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FB8B9D3B-5D35-A341-858C-D13FC6209D2D}"/>
              </a:ext>
            </a:extLst>
          </p:cNvPr>
          <p:cNvSpPr/>
          <p:nvPr/>
        </p:nvSpPr>
        <p:spPr>
          <a:xfrm>
            <a:off x="202618" y="1199844"/>
            <a:ext cx="11277011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  <a:defRPr/>
            </a:pPr>
            <a:r>
              <a:rPr lang="it-IT" sz="2400" dirty="0">
                <a:cs typeface="Arial" pitchFamily="34" charset="0"/>
              </a:rPr>
              <a:t>Scomporre i denominatori delle frazioni e porre le condizioni di esistenza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8CF4E208-AD31-7E49-9906-7960973F65B0}"/>
              </a:ext>
            </a:extLst>
          </p:cNvPr>
          <p:cNvSpPr/>
          <p:nvPr/>
        </p:nvSpPr>
        <p:spPr>
          <a:xfrm>
            <a:off x="202618" y="1644019"/>
            <a:ext cx="6429902" cy="5890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just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  <a:defRPr/>
            </a:pPr>
            <a:r>
              <a:rPr lang="it-IT" sz="2400" dirty="0">
                <a:cs typeface="Arial" pitchFamily="34" charset="0"/>
              </a:rPr>
              <a:t>Semplificare le frazioni che non sono irriducibili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EFB6AD5F-CEFD-D748-B47A-1B49F459A9F1}"/>
              </a:ext>
            </a:extLst>
          </p:cNvPr>
          <p:cNvSpPr/>
          <p:nvPr/>
        </p:nvSpPr>
        <p:spPr>
          <a:xfrm>
            <a:off x="202618" y="2033244"/>
            <a:ext cx="4912307" cy="5890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just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  <a:defRPr/>
            </a:pPr>
            <a:r>
              <a:rPr lang="it-IT" sz="2400" dirty="0">
                <a:cs typeface="Arial" pitchFamily="34" charset="0"/>
              </a:rPr>
              <a:t>Trovare il </a:t>
            </a:r>
            <a:r>
              <a:rPr lang="it-IT" sz="2400" i="1" dirty="0">
                <a:cs typeface="Arial" pitchFamily="34" charset="0"/>
              </a:rPr>
              <a:t>m.c.m. </a:t>
            </a:r>
            <a:r>
              <a:rPr lang="it-IT" sz="2400" dirty="0">
                <a:cs typeface="Arial" pitchFamily="34" charset="0"/>
              </a:rPr>
              <a:t>fra i denominatori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10171329-2F8F-714C-B441-5087D8533940}"/>
              </a:ext>
            </a:extLst>
          </p:cNvPr>
          <p:cNvSpPr/>
          <p:nvPr/>
        </p:nvSpPr>
        <p:spPr>
          <a:xfrm>
            <a:off x="185443" y="2477419"/>
            <a:ext cx="6643678" cy="5890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just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  <a:defRPr/>
            </a:pPr>
            <a:r>
              <a:rPr lang="it-IT" sz="2400" i="1" dirty="0">
                <a:cs typeface="Arial" pitchFamily="34" charset="0"/>
              </a:rPr>
              <a:t>R</a:t>
            </a:r>
            <a:r>
              <a:rPr lang="it-IT" sz="2400" dirty="0">
                <a:cs typeface="Arial" pitchFamily="34" charset="0"/>
              </a:rPr>
              <a:t>idurre tutte le frazioni allo stesso denominatore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46760167-C89B-4A4B-83D9-C583025F9438}"/>
              </a:ext>
            </a:extLst>
          </p:cNvPr>
          <p:cNvSpPr/>
          <p:nvPr/>
        </p:nvSpPr>
        <p:spPr>
          <a:xfrm>
            <a:off x="202618" y="2891862"/>
            <a:ext cx="11700706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  <a:defRPr/>
            </a:pPr>
            <a:r>
              <a:rPr lang="it-IT" sz="2400" dirty="0">
                <a:cs typeface="Arial" pitchFamily="34" charset="0"/>
              </a:rPr>
              <a:t>Eseguire le addizioni e le sottrazioni e semplificare la frazione ottenuta se necessario</a:t>
            </a:r>
            <a:endParaRPr lang="it-IT" sz="2400" i="1" dirty="0">
              <a:cs typeface="Arial" pitchFamily="34" charset="0"/>
            </a:endParaRP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FB7E2372-0D38-E64C-A4C3-2689F704E8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618" y="4007432"/>
            <a:ext cx="1046162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 b="1" i="1" dirty="0">
                <a:solidFill>
                  <a:srgbClr val="008000"/>
                </a:solidFill>
              </a:rPr>
              <a:t>ESEMPIO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asellaDiTesto 17">
                <a:extLst>
                  <a:ext uri="{FF2B5EF4-FFF2-40B4-BE49-F238E27FC236}">
                    <a16:creationId xmlns:a16="http://schemas.microsoft.com/office/drawing/2014/main" id="{8F507361-E709-8B4A-BBD9-4E44AA04040D}"/>
                  </a:ext>
                </a:extLst>
              </p:cNvPr>
              <p:cNvSpPr txBox="1"/>
              <p:nvPr/>
            </p:nvSpPr>
            <p:spPr>
              <a:xfrm>
                <a:off x="1221892" y="4322110"/>
                <a:ext cx="1902252" cy="5732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it-IT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18" name="CasellaDiTesto 17">
                <a:extLst>
                  <a:ext uri="{FF2B5EF4-FFF2-40B4-BE49-F238E27FC236}">
                    <a16:creationId xmlns:a16="http://schemas.microsoft.com/office/drawing/2014/main" id="{8F507361-E709-8B4A-BBD9-4E44AA0404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1892" y="4322110"/>
                <a:ext cx="1902252" cy="573234"/>
              </a:xfrm>
              <a:prstGeom prst="rect">
                <a:avLst/>
              </a:prstGeom>
              <a:blipFill>
                <a:blip r:embed="rId3"/>
                <a:stretch>
                  <a:fillRect l="-2667" t="-2174" r="-1333" b="-15217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8CFBCFC6-92EE-764B-9872-E87A0FB17845}"/>
              </a:ext>
            </a:extLst>
          </p:cNvPr>
          <p:cNvSpPr txBox="1"/>
          <p:nvPr/>
        </p:nvSpPr>
        <p:spPr>
          <a:xfrm>
            <a:off x="5392434" y="4424061"/>
            <a:ext cx="665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C.E.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asellaDiTesto 20">
                <a:extLst>
                  <a:ext uri="{FF2B5EF4-FFF2-40B4-BE49-F238E27FC236}">
                    <a16:creationId xmlns:a16="http://schemas.microsoft.com/office/drawing/2014/main" id="{8285A572-4645-CB4A-8CC2-3BF6C6588878}"/>
                  </a:ext>
                </a:extLst>
              </p:cNvPr>
              <p:cNvSpPr txBox="1"/>
              <p:nvPr/>
            </p:nvSpPr>
            <p:spPr>
              <a:xfrm>
                <a:off x="7910445" y="4470228"/>
                <a:ext cx="115070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≠0</m:t>
                      </m:r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21" name="CasellaDiTesto 20">
                <a:extLst>
                  <a:ext uri="{FF2B5EF4-FFF2-40B4-BE49-F238E27FC236}">
                    <a16:creationId xmlns:a16="http://schemas.microsoft.com/office/drawing/2014/main" id="{8285A572-4645-CB4A-8CC2-3BF6C65888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0445" y="4470228"/>
                <a:ext cx="1150700" cy="276999"/>
              </a:xfrm>
              <a:prstGeom prst="rect">
                <a:avLst/>
              </a:prstGeom>
              <a:blipFill>
                <a:blip r:embed="rId4"/>
                <a:stretch>
                  <a:fillRect l="-4396" r="-4396" b="-26087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ttangolo 21">
                <a:extLst>
                  <a:ext uri="{FF2B5EF4-FFF2-40B4-BE49-F238E27FC236}">
                    <a16:creationId xmlns:a16="http://schemas.microsoft.com/office/drawing/2014/main" id="{DB406857-6B34-CB4F-860C-A9A037244604}"/>
                  </a:ext>
                </a:extLst>
              </p:cNvPr>
              <p:cNvSpPr/>
              <p:nvPr/>
            </p:nvSpPr>
            <p:spPr>
              <a:xfrm>
                <a:off x="6134550" y="4424062"/>
                <a:ext cx="133536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≠0</m:t>
                      </m:r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22" name="Rettangolo 21">
                <a:extLst>
                  <a:ext uri="{FF2B5EF4-FFF2-40B4-BE49-F238E27FC236}">
                    <a16:creationId xmlns:a16="http://schemas.microsoft.com/office/drawing/2014/main" id="{DB406857-6B34-CB4F-860C-A9A03724460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4550" y="4424062"/>
                <a:ext cx="1335366" cy="369332"/>
              </a:xfrm>
              <a:prstGeom prst="rect">
                <a:avLst/>
              </a:prstGeom>
              <a:blipFill>
                <a:blip r:embed="rId5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4">
            <a:extLst>
              <a:ext uri="{FF2B5EF4-FFF2-40B4-BE49-F238E27FC236}">
                <a16:creationId xmlns:a16="http://schemas.microsoft.com/office/drawing/2014/main" id="{18D9E1AB-CB79-7249-8E50-EFFC5A565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9361" y="4956694"/>
            <a:ext cx="32670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 eaLnBrk="1" hangingPunct="1"/>
            <a:r>
              <a:rPr lang="en-US" altLang="it-IT" sz="1400" i="1" dirty="0" err="1">
                <a:cs typeface="Arial" panose="020B0604020202020204" pitchFamily="34" charset="0"/>
              </a:rPr>
              <a:t>m.c.m</a:t>
            </a:r>
            <a:r>
              <a:rPr lang="en-US" altLang="it-IT" sz="1400" dirty="0">
                <a:cs typeface="Arial" panose="020B0604020202020204" pitchFamily="34" charset="0"/>
              </a:rPr>
              <a:t> = (2</a:t>
            </a:r>
            <a:r>
              <a:rPr lang="en-US" altLang="it-IT" sz="1400" i="1" dirty="0">
                <a:cs typeface="Arial" panose="020B0604020202020204" pitchFamily="34" charset="0"/>
              </a:rPr>
              <a:t>x</a:t>
            </a:r>
            <a:r>
              <a:rPr lang="en-US" altLang="it-IT" sz="1400" dirty="0">
                <a:cs typeface="Arial" panose="020B0604020202020204" pitchFamily="34" charset="0"/>
              </a:rPr>
              <a:t> + </a:t>
            </a:r>
            <a:r>
              <a:rPr lang="en-US" altLang="it-IT" sz="1400" i="1" dirty="0">
                <a:cs typeface="Arial" panose="020B0604020202020204" pitchFamily="34" charset="0"/>
              </a:rPr>
              <a:t>y</a:t>
            </a:r>
            <a:r>
              <a:rPr lang="en-US" altLang="it-IT" sz="1400" dirty="0">
                <a:cs typeface="Arial" panose="020B0604020202020204" pitchFamily="34" charset="0"/>
              </a:rPr>
              <a:t>) (2</a:t>
            </a:r>
            <a:r>
              <a:rPr lang="en-US" altLang="it-IT" sz="1400" i="1" dirty="0">
                <a:cs typeface="Arial" panose="020B0604020202020204" pitchFamily="34" charset="0"/>
              </a:rPr>
              <a:t>x</a:t>
            </a:r>
            <a:r>
              <a:rPr lang="en-US" altLang="it-IT" sz="1400" dirty="0">
                <a:cs typeface="Arial" panose="020B0604020202020204" pitchFamily="34" charset="0"/>
              </a:rPr>
              <a:t> − </a:t>
            </a:r>
            <a:r>
              <a:rPr lang="en-US" altLang="it-IT" sz="1400" i="1" dirty="0">
                <a:cs typeface="Arial" panose="020B0604020202020204" pitchFamily="34" charset="0"/>
              </a:rPr>
              <a:t>y</a:t>
            </a:r>
            <a:r>
              <a:rPr lang="en-US" altLang="it-IT" sz="1400" dirty="0">
                <a:cs typeface="Arial" panose="020B0604020202020204" pitchFamily="34" charset="0"/>
              </a:rPr>
              <a:t>)</a:t>
            </a:r>
            <a:endParaRPr lang="it-IT" altLang="it-IT" sz="1400" dirty="0"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ttangolo 25">
                <a:extLst>
                  <a:ext uri="{FF2B5EF4-FFF2-40B4-BE49-F238E27FC236}">
                    <a16:creationId xmlns:a16="http://schemas.microsoft.com/office/drawing/2014/main" id="{A2E16B3E-754D-224A-B296-43F6D6587E20}"/>
                  </a:ext>
                </a:extLst>
              </p:cNvPr>
              <p:cNvSpPr/>
              <p:nvPr/>
            </p:nvSpPr>
            <p:spPr>
              <a:xfrm>
                <a:off x="807598" y="5465944"/>
                <a:ext cx="2858539" cy="6790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it-IT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d>
                            <m:dPr>
                              <m:ctrlP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d>
                            <m:dPr>
                              <m:ctrlP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</m:num>
                        <m:den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(2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)(2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26" name="Rettangolo 25">
                <a:extLst>
                  <a:ext uri="{FF2B5EF4-FFF2-40B4-BE49-F238E27FC236}">
                    <a16:creationId xmlns:a16="http://schemas.microsoft.com/office/drawing/2014/main" id="{A2E16B3E-754D-224A-B296-43F6D6587E2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598" y="5465944"/>
                <a:ext cx="2858539" cy="679032"/>
              </a:xfrm>
              <a:prstGeom prst="rect">
                <a:avLst/>
              </a:prstGeom>
              <a:blipFill>
                <a:blip r:embed="rId6"/>
                <a:stretch>
                  <a:fillRect b="-9259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ttangolo 26">
                <a:extLst>
                  <a:ext uri="{FF2B5EF4-FFF2-40B4-BE49-F238E27FC236}">
                    <a16:creationId xmlns:a16="http://schemas.microsoft.com/office/drawing/2014/main" id="{ED11D752-6B02-5A45-AA7E-A32701C689FB}"/>
                  </a:ext>
                </a:extLst>
              </p:cNvPr>
              <p:cNvSpPr/>
              <p:nvPr/>
            </p:nvSpPr>
            <p:spPr>
              <a:xfrm>
                <a:off x="3594514" y="5500157"/>
                <a:ext cx="2715294" cy="66742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it-IT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𝑏𝑥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𝑏𝑦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𝑏𝑥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𝑏𝑦</m:t>
                          </m:r>
                        </m:num>
                        <m:den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(2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)(2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27" name="Rettangolo 26">
                <a:extLst>
                  <a:ext uri="{FF2B5EF4-FFF2-40B4-BE49-F238E27FC236}">
                    <a16:creationId xmlns:a16="http://schemas.microsoft.com/office/drawing/2014/main" id="{ED11D752-6B02-5A45-AA7E-A32701C689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4514" y="5500157"/>
                <a:ext cx="2715294" cy="667427"/>
              </a:xfrm>
              <a:prstGeom prst="rect">
                <a:avLst/>
              </a:prstGeom>
              <a:blipFill>
                <a:blip r:embed="rId7"/>
                <a:stretch>
                  <a:fillRect b="-9259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ttangolo 27">
                <a:extLst>
                  <a:ext uri="{FF2B5EF4-FFF2-40B4-BE49-F238E27FC236}">
                    <a16:creationId xmlns:a16="http://schemas.microsoft.com/office/drawing/2014/main" id="{6F70775A-B85F-1248-B22D-4A02B66D1EEC}"/>
                  </a:ext>
                </a:extLst>
              </p:cNvPr>
              <p:cNvSpPr/>
              <p:nvPr/>
            </p:nvSpPr>
            <p:spPr>
              <a:xfrm>
                <a:off x="6284415" y="5486205"/>
                <a:ext cx="1958677" cy="66742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it-IT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𝑏𝑥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−4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𝑏𝑦</m:t>
                          </m:r>
                        </m:num>
                        <m:den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(2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)(2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28" name="Rettangolo 27">
                <a:extLst>
                  <a:ext uri="{FF2B5EF4-FFF2-40B4-BE49-F238E27FC236}">
                    <a16:creationId xmlns:a16="http://schemas.microsoft.com/office/drawing/2014/main" id="{6F70775A-B85F-1248-B22D-4A02B66D1EE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4415" y="5486205"/>
                <a:ext cx="1958677" cy="667427"/>
              </a:xfrm>
              <a:prstGeom prst="rect">
                <a:avLst/>
              </a:prstGeom>
              <a:blipFill>
                <a:blip r:embed="rId8"/>
                <a:stretch>
                  <a:fillRect b="-9434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46017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1" grpId="0"/>
      <p:bldP spid="22" grpId="0"/>
      <p:bldP spid="24" grpId="0"/>
      <p:bldP spid="26" grpId="0"/>
      <p:bldP spid="27" grpId="0"/>
      <p:bldP spid="28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173558E9-FD53-B14C-8C2A-ABF7F85E93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40" y="17406"/>
            <a:ext cx="892130" cy="709867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927BA2DA-980B-8842-8248-1BC72787D987}"/>
              </a:ext>
            </a:extLst>
          </p:cNvPr>
          <p:cNvSpPr txBox="1"/>
          <p:nvPr/>
        </p:nvSpPr>
        <p:spPr>
          <a:xfrm>
            <a:off x="0" y="6607094"/>
            <a:ext cx="12191999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750" dirty="0">
                <a:solidFill>
                  <a:schemeClr val="bg1">
                    <a:lumMod val="50000"/>
                  </a:schemeClr>
                </a:solidFill>
              </a:rPr>
              <a:t>Prof. Domenico Lo Iacono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05906B89-22C0-CC46-ADC6-A929B0E202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557" y="1111602"/>
            <a:ext cx="11064886" cy="4634795"/>
          </a:xfrm>
          <a:prstGeom prst="rect">
            <a:avLst/>
          </a:prstGeom>
        </p:spPr>
      </p:pic>
      <p:sp>
        <p:nvSpPr>
          <p:cNvPr id="5" name="TextBox 22">
            <a:extLst>
              <a:ext uri="{FF2B5EF4-FFF2-40B4-BE49-F238E27FC236}">
                <a16:creationId xmlns:a16="http://schemas.microsoft.com/office/drawing/2014/main" id="{B29609CD-D613-8347-B0F2-1B7B2D40F9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1078" y="181198"/>
            <a:ext cx="111966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r>
              <a:rPr lang="it-IT" altLang="it-IT" sz="2400" b="1" dirty="0">
                <a:solidFill>
                  <a:srgbClr val="C00000"/>
                </a:solidFill>
                <a:latin typeface="+mn-lt"/>
                <a:ea typeface="Verdana" panose="020B0604030504040204" pitchFamily="34" charset="0"/>
                <a:cs typeface="Arial" panose="020B0604020202020204" pitchFamily="34" charset="0"/>
              </a:rPr>
              <a:t>Esercizi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8E162802-7D8E-1241-A794-D108AA131D16}"/>
              </a:ext>
            </a:extLst>
          </p:cNvPr>
          <p:cNvSpPr/>
          <p:nvPr/>
        </p:nvSpPr>
        <p:spPr>
          <a:xfrm>
            <a:off x="889190" y="53791"/>
            <a:ext cx="3189591" cy="5890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buClr>
                <a:srgbClr val="FF0000"/>
              </a:buClr>
            </a:pPr>
            <a:r>
              <a:rPr lang="it-IT" altLang="it-IT" sz="2400" b="1" dirty="0">
                <a:solidFill>
                  <a:srgbClr val="C00000"/>
                </a:solidFill>
                <a:cs typeface="Arial" panose="020B0604020202020204" pitchFamily="34" charset="0"/>
              </a:rPr>
              <a:t>Addizione e sottrazione</a:t>
            </a:r>
            <a:endParaRPr lang="it-IT" altLang="it-IT" sz="2400" b="1" i="1" dirty="0">
              <a:solidFill>
                <a:srgbClr val="C0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404325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173558E9-FD53-B14C-8C2A-ABF7F85E93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40" y="17406"/>
            <a:ext cx="892130" cy="709867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927BA2DA-980B-8842-8248-1BC72787D987}"/>
              </a:ext>
            </a:extLst>
          </p:cNvPr>
          <p:cNvSpPr txBox="1"/>
          <p:nvPr/>
        </p:nvSpPr>
        <p:spPr>
          <a:xfrm>
            <a:off x="0" y="6607094"/>
            <a:ext cx="12191999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750" dirty="0">
                <a:solidFill>
                  <a:schemeClr val="bg1">
                    <a:lumMod val="50000"/>
                  </a:schemeClr>
                </a:solidFill>
              </a:rPr>
              <a:t>Prof. Domenico Lo Iacono</a:t>
            </a:r>
          </a:p>
        </p:txBody>
      </p:sp>
    </p:spTree>
    <p:extLst>
      <p:ext uri="{BB962C8B-B14F-4D97-AF65-F5344CB8AC3E}">
        <p14:creationId xmlns:p14="http://schemas.microsoft.com/office/powerpoint/2010/main" val="359426425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{5CE25965-7D05-BE43-A98D-277854B671B6}tf10001070</Template>
  <TotalTime>2586</TotalTime>
  <Words>1783</Words>
  <Application>Microsoft Macintosh PowerPoint</Application>
  <PresentationFormat>Widescreen</PresentationFormat>
  <Paragraphs>308</Paragraphs>
  <Slides>45</Slides>
  <Notes>0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45</vt:i4>
      </vt:variant>
    </vt:vector>
  </HeadingPairs>
  <TitlesOfParts>
    <vt:vector size="54" baseType="lpstr">
      <vt:lpstr>-webkit-standard</vt:lpstr>
      <vt:lpstr>Arial</vt:lpstr>
      <vt:lpstr>Calibri</vt:lpstr>
      <vt:lpstr>Calibri Light</vt:lpstr>
      <vt:lpstr>Cambria Math</vt:lpstr>
      <vt:lpstr>Verdana</vt:lpstr>
      <vt:lpstr>Wingdings</vt:lpstr>
      <vt:lpstr>Tema di Office</vt:lpstr>
      <vt:lpstr>Disegno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DOMENICO LO IACONO</dc:creator>
  <cp:lastModifiedBy>DOMENICO LO IACONO</cp:lastModifiedBy>
  <cp:revision>30</cp:revision>
  <dcterms:created xsi:type="dcterms:W3CDTF">2022-02-19T21:59:29Z</dcterms:created>
  <dcterms:modified xsi:type="dcterms:W3CDTF">2025-10-23T18:51:17Z</dcterms:modified>
</cp:coreProperties>
</file>